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705" r:id="rId2"/>
    <p:sldMasterId id="2147483718" r:id="rId3"/>
    <p:sldMasterId id="2147483731" r:id="rId4"/>
    <p:sldMasterId id="2147483756" r:id="rId5"/>
    <p:sldMasterId id="2147483769" r:id="rId6"/>
    <p:sldMasterId id="2147483782" r:id="rId7"/>
    <p:sldMasterId id="2147483808" r:id="rId8"/>
    <p:sldMasterId id="2147483821" r:id="rId9"/>
    <p:sldMasterId id="2147483834" r:id="rId10"/>
    <p:sldMasterId id="2147483847" r:id="rId11"/>
  </p:sldMasterIdLst>
  <p:notesMasterIdLst>
    <p:notesMasterId r:id="rId28"/>
  </p:notesMasterIdLst>
  <p:handoutMasterIdLst>
    <p:handoutMasterId r:id="rId29"/>
  </p:handoutMasterIdLst>
  <p:sldIdLst>
    <p:sldId id="864" r:id="rId12"/>
    <p:sldId id="858" r:id="rId13"/>
    <p:sldId id="847" r:id="rId14"/>
    <p:sldId id="844" r:id="rId15"/>
    <p:sldId id="848" r:id="rId16"/>
    <p:sldId id="849" r:id="rId17"/>
    <p:sldId id="850" r:id="rId18"/>
    <p:sldId id="859" r:id="rId19"/>
    <p:sldId id="860" r:id="rId20"/>
    <p:sldId id="845" r:id="rId21"/>
    <p:sldId id="846" r:id="rId22"/>
    <p:sldId id="865" r:id="rId23"/>
    <p:sldId id="862" r:id="rId24"/>
    <p:sldId id="863" r:id="rId25"/>
    <p:sldId id="854" r:id="rId26"/>
    <p:sldId id="857" r:id="rId27"/>
  </p:sldIdLst>
  <p:sldSz cx="9144000" cy="6858000" type="screen4x3"/>
  <p:notesSz cx="7099300" cy="10234613"/>
  <p:defaultTex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84848"/>
    <a:srgbClr val="FF5757"/>
    <a:srgbClr val="39837F"/>
    <a:srgbClr val="89743F"/>
    <a:srgbClr val="937C43"/>
    <a:srgbClr val="429894"/>
    <a:srgbClr val="F0E966"/>
    <a:srgbClr val="79934F"/>
    <a:srgbClr val="9EB678"/>
    <a:srgbClr val="CB7B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841" autoAdjust="0"/>
    <p:restoredTop sz="87001" autoAdjust="0"/>
  </p:normalViewPr>
  <p:slideViewPr>
    <p:cSldViewPr snapToGrid="0">
      <p:cViewPr varScale="1">
        <p:scale>
          <a:sx n="57" d="100"/>
          <a:sy n="57" d="100"/>
        </p:scale>
        <p:origin x="36" y="228"/>
      </p:cViewPr>
      <p:guideLst>
        <p:guide orient="horz" pos="2160"/>
        <p:guide pos="2880"/>
      </p:guideLst>
    </p:cSldViewPr>
  </p:slideViewPr>
  <p:outlineViewPr>
    <p:cViewPr>
      <p:scale>
        <a:sx n="33" d="100"/>
        <a:sy n="33" d="100"/>
      </p:scale>
      <p:origin x="0" y="-26418"/>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p:scale>
          <a:sx n="80" d="100"/>
          <a:sy n="80" d="100"/>
        </p:scale>
        <p:origin x="-300" y="-114"/>
      </p:cViewPr>
      <p:guideLst>
        <p:guide orient="horz" pos="3224"/>
        <p:guide pos="223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017695729250015E-2"/>
          <c:y val="2.9600781443679058E-2"/>
          <c:w val="0.88142753269452001"/>
          <c:h val="0.73063288886252054"/>
        </c:manualLayout>
      </c:layout>
      <c:barChart>
        <c:barDir val="col"/>
        <c:grouping val="clustered"/>
        <c:varyColors val="0"/>
        <c:ser>
          <c:idx val="0"/>
          <c:order val="0"/>
          <c:tx>
            <c:strRef>
              <c:f>Sheet1!$J$48</c:f>
              <c:strCache>
                <c:ptCount val="1"/>
                <c:pt idx="0">
                  <c:v>各年齢の認知症有病率が一定の場合（人数）</c:v>
                </c:pt>
              </c:strCache>
            </c:strRef>
          </c:tx>
          <c:spPr>
            <a:solidFill>
              <a:srgbClr val="FF6600"/>
            </a:solidFill>
            <a:ln>
              <a:solidFill>
                <a:schemeClr val="accent2"/>
              </a:solidFill>
            </a:ln>
            <a:effectLst/>
          </c:spPr>
          <c:invertIfNegative val="0"/>
          <c:dLbls>
            <c:dLbl>
              <c:idx val="0"/>
              <c:layout>
                <c:manualLayout>
                  <c:x val="-2.1676867880343703E-2"/>
                  <c:y val="0.104948225118498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3BE-481A-BC73-01E23E3C5DE6}"/>
                </c:ext>
              </c:extLst>
            </c:dLbl>
            <c:dLbl>
              <c:idx val="1"/>
              <c:layout>
                <c:manualLayout>
                  <c:x val="-2.3344319255754743E-2"/>
                  <c:y val="0.1237850860372033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3BE-481A-BC73-01E23E3C5DE6}"/>
                </c:ext>
              </c:extLst>
            </c:dLbl>
            <c:dLbl>
              <c:idx val="2"/>
              <c:layout>
                <c:manualLayout>
                  <c:x val="-2.5011770631165796E-2"/>
                  <c:y val="0.1291670462996904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3BE-481A-BC73-01E23E3C5DE6}"/>
                </c:ext>
              </c:extLst>
            </c:dLbl>
            <c:dLbl>
              <c:idx val="3"/>
              <c:layout>
                <c:manualLayout>
                  <c:x val="-2.5011770631165855E-2"/>
                  <c:y val="0.1210941059059597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3BE-481A-BC73-01E23E3C5DE6}"/>
                </c:ext>
              </c:extLst>
            </c:dLbl>
            <c:dLbl>
              <c:idx val="4"/>
              <c:layout>
                <c:manualLayout>
                  <c:x val="-2.0009416504932636E-2"/>
                  <c:y val="0.110330185380985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3BE-481A-BC73-01E23E3C5DE6}"/>
                </c:ext>
              </c:extLst>
            </c:dLbl>
            <c:dLbl>
              <c:idx val="5"/>
              <c:layout>
                <c:manualLayout>
                  <c:x val="-2.1676867880343689E-2"/>
                  <c:y val="9.68752847247677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3BE-481A-BC73-01E23E3C5DE6}"/>
                </c:ext>
              </c:extLst>
            </c:dLbl>
            <c:dLbl>
              <c:idx val="6"/>
              <c:layout>
                <c:manualLayout>
                  <c:x val="-2.3344319255754743E-2"/>
                  <c:y val="9.68752847247677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3BE-481A-BC73-01E23E3C5DE6}"/>
                </c:ext>
              </c:extLst>
            </c:dLbl>
            <c:spPr>
              <a:solidFill>
                <a:sysClr val="window" lastClr="FFFFFF"/>
              </a:solidFill>
              <a:ln>
                <a:noFill/>
              </a:ln>
              <a:effectLst/>
            </c:spPr>
            <c:txPr>
              <a:bodyPr rot="0" spcFirstLastPara="1" vertOverflow="ellipsis" vert="horz" wrap="square" anchor="ctr" anchorCtr="1"/>
              <a:lstStyle/>
              <a:p>
                <a:pPr>
                  <a:defRPr sz="1200" b="1" i="0" u="none" strike="noStrike" kern="1200" baseline="0">
                    <a:solidFill>
                      <a:srgbClr val="DA5800"/>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Sheet1!$I$49:$I$55</c:f>
              <c:numCache>
                <c:formatCode>General</c:formatCode>
                <c:ptCount val="7"/>
                <c:pt idx="0">
                  <c:v>2015</c:v>
                </c:pt>
                <c:pt idx="1">
                  <c:v>2020</c:v>
                </c:pt>
                <c:pt idx="2">
                  <c:v>2025</c:v>
                </c:pt>
                <c:pt idx="3">
                  <c:v>2030</c:v>
                </c:pt>
                <c:pt idx="4">
                  <c:v>2040</c:v>
                </c:pt>
                <c:pt idx="5">
                  <c:v>2050</c:v>
                </c:pt>
                <c:pt idx="6">
                  <c:v>2060</c:v>
                </c:pt>
              </c:numCache>
            </c:numRef>
          </c:cat>
          <c:val>
            <c:numRef>
              <c:f>Sheet1!$J$49:$J$55</c:f>
              <c:numCache>
                <c:formatCode>#,##0_);[Red]\(#,##0\)</c:formatCode>
                <c:ptCount val="7"/>
                <c:pt idx="0">
                  <c:v>517</c:v>
                </c:pt>
                <c:pt idx="1">
                  <c:v>602</c:v>
                </c:pt>
                <c:pt idx="2">
                  <c:v>675</c:v>
                </c:pt>
                <c:pt idx="3">
                  <c:v>744</c:v>
                </c:pt>
                <c:pt idx="4">
                  <c:v>802</c:v>
                </c:pt>
                <c:pt idx="5">
                  <c:v>797</c:v>
                </c:pt>
                <c:pt idx="6">
                  <c:v>850</c:v>
                </c:pt>
              </c:numCache>
            </c:numRef>
          </c:val>
          <c:extLst>
            <c:ext xmlns:c16="http://schemas.microsoft.com/office/drawing/2014/chart" uri="{C3380CC4-5D6E-409C-BE32-E72D297353CC}">
              <c16:uniqueId val="{00000007-43BE-481A-BC73-01E23E3C5DE6}"/>
            </c:ext>
          </c:extLst>
        </c:ser>
        <c:ser>
          <c:idx val="1"/>
          <c:order val="1"/>
          <c:tx>
            <c:strRef>
              <c:f>Sheet1!$K$48</c:f>
              <c:strCache>
                <c:ptCount val="1"/>
                <c:pt idx="0">
                  <c:v>各年齢の認知症有病率が上昇する場合（人数）</c:v>
                </c:pt>
              </c:strCache>
            </c:strRef>
          </c:tx>
          <c:spPr>
            <a:solidFill>
              <a:schemeClr val="accent5"/>
            </a:solidFill>
            <a:ln>
              <a:noFill/>
            </a:ln>
            <a:effectLst/>
          </c:spPr>
          <c:invertIfNegative val="0"/>
          <c:dLbls>
            <c:dLbl>
              <c:idx val="0"/>
              <c:layout>
                <c:manualLayout>
                  <c:x val="1.8341965129521583E-2"/>
                  <c:y val="8.0729403937305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3BE-481A-BC73-01E23E3C5DE6}"/>
                </c:ext>
              </c:extLst>
            </c:dLbl>
            <c:dLbl>
              <c:idx val="1"/>
              <c:layout>
                <c:manualLayout>
                  <c:x val="1.6674513754110529E-2"/>
                  <c:y val="2.15278410499484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3BE-481A-BC73-01E23E3C5DE6}"/>
                </c:ext>
              </c:extLst>
            </c:dLbl>
            <c:dLbl>
              <c:idx val="2"/>
              <c:layout>
                <c:manualLayout>
                  <c:x val="1.667451375411047E-2"/>
                  <c:y val="1.07639205249742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3BE-481A-BC73-01E23E3C5DE6}"/>
                </c:ext>
              </c:extLst>
            </c:dLbl>
            <c:dLbl>
              <c:idx val="3"/>
              <c:layout>
                <c:manualLayout>
                  <c:x val="2.0009416504932574E-2"/>
                  <c:y val="1.88368609187048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3BE-481A-BC73-01E23E3C5DE6}"/>
                </c:ext>
              </c:extLst>
            </c:dLbl>
            <c:dLbl>
              <c:idx val="4"/>
              <c:layout>
                <c:manualLayout>
                  <c:x val="2.1676867880343689E-2"/>
                  <c:y val="3.7673721837409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3BE-481A-BC73-01E23E3C5DE6}"/>
                </c:ext>
              </c:extLst>
            </c:dLbl>
            <c:dLbl>
              <c:idx val="5"/>
              <c:layout>
                <c:manualLayout>
                  <c:x val="2.8346673381987902E-2"/>
                  <c:y val="3.22917615749226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3BE-481A-BC73-01E23E3C5DE6}"/>
                </c:ext>
              </c:extLst>
            </c:dLbl>
            <c:dLbl>
              <c:idx val="6"/>
              <c:layout>
                <c:manualLayout>
                  <c:x val="3.027592775287688E-2"/>
                  <c:y val="2.69098013124354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3BE-481A-BC73-01E23E3C5DE6}"/>
                </c:ext>
              </c:extLst>
            </c:dLbl>
            <c:spPr>
              <a:noFill/>
              <a:ln>
                <a:noFill/>
              </a:ln>
              <a:effectLst/>
            </c:spPr>
            <c:txPr>
              <a:bodyPr rot="0" spcFirstLastPara="1" vertOverflow="ellipsis" vert="horz" wrap="square" anchor="ctr" anchorCtr="1"/>
              <a:lstStyle/>
              <a:p>
                <a:pPr>
                  <a:defRPr sz="1200" b="1" i="0" u="none" strike="noStrike" kern="1200" baseline="0">
                    <a:solidFill>
                      <a:schemeClr val="accent1">
                        <a:lumMod val="7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Sheet1!$I$49:$I$55</c:f>
              <c:numCache>
                <c:formatCode>General</c:formatCode>
                <c:ptCount val="7"/>
                <c:pt idx="0">
                  <c:v>2015</c:v>
                </c:pt>
                <c:pt idx="1">
                  <c:v>2020</c:v>
                </c:pt>
                <c:pt idx="2">
                  <c:v>2025</c:v>
                </c:pt>
                <c:pt idx="3">
                  <c:v>2030</c:v>
                </c:pt>
                <c:pt idx="4">
                  <c:v>2040</c:v>
                </c:pt>
                <c:pt idx="5">
                  <c:v>2050</c:v>
                </c:pt>
                <c:pt idx="6">
                  <c:v>2060</c:v>
                </c:pt>
              </c:numCache>
            </c:numRef>
          </c:cat>
          <c:val>
            <c:numRef>
              <c:f>Sheet1!$K$49:$K$55</c:f>
              <c:numCache>
                <c:formatCode>#,##0_);[Red]\(#,##0\)</c:formatCode>
                <c:ptCount val="7"/>
                <c:pt idx="0">
                  <c:v>525</c:v>
                </c:pt>
                <c:pt idx="1">
                  <c:v>631</c:v>
                </c:pt>
                <c:pt idx="2">
                  <c:v>730</c:v>
                </c:pt>
                <c:pt idx="3">
                  <c:v>830</c:v>
                </c:pt>
                <c:pt idx="4">
                  <c:v>953</c:v>
                </c:pt>
                <c:pt idx="5">
                  <c:v>1016</c:v>
                </c:pt>
                <c:pt idx="6">
                  <c:v>1154</c:v>
                </c:pt>
              </c:numCache>
            </c:numRef>
          </c:val>
          <c:extLst>
            <c:ext xmlns:c16="http://schemas.microsoft.com/office/drawing/2014/chart" uri="{C3380CC4-5D6E-409C-BE32-E72D297353CC}">
              <c16:uniqueId val="{0000000F-43BE-481A-BC73-01E23E3C5DE6}"/>
            </c:ext>
          </c:extLst>
        </c:ser>
        <c:dLbls>
          <c:showLegendKey val="0"/>
          <c:showVal val="0"/>
          <c:showCatName val="0"/>
          <c:showSerName val="0"/>
          <c:showPercent val="0"/>
          <c:showBubbleSize val="0"/>
        </c:dLbls>
        <c:gapWidth val="219"/>
        <c:overlap val="-27"/>
        <c:axId val="692407240"/>
        <c:axId val="692415080"/>
      </c:barChart>
      <c:lineChart>
        <c:grouping val="standard"/>
        <c:varyColors val="0"/>
        <c:ser>
          <c:idx val="2"/>
          <c:order val="2"/>
          <c:tx>
            <c:strRef>
              <c:f>Sheet1!$L$48</c:f>
              <c:strCache>
                <c:ptCount val="1"/>
                <c:pt idx="0">
                  <c:v>各年齢の認知症有病率が一定の場合（率）</c:v>
                </c:pt>
              </c:strCache>
            </c:strRef>
          </c:tx>
          <c:spPr>
            <a:ln w="22225" cap="rnd">
              <a:solidFill>
                <a:schemeClr val="accent2"/>
              </a:solidFill>
              <a:round/>
            </a:ln>
            <a:effectLst/>
          </c:spPr>
          <c:marker>
            <c:symbol val="circle"/>
            <c:size val="7"/>
            <c:spPr>
              <a:solidFill>
                <a:schemeClr val="accent2"/>
              </a:solidFill>
              <a:ln w="9525">
                <a:noFill/>
              </a:ln>
              <a:effectLst/>
            </c:spPr>
          </c:marker>
          <c:dLbls>
            <c:dLbl>
              <c:idx val="0"/>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3BE-481A-BC73-01E23E3C5DE6}"/>
                </c:ext>
              </c:extLst>
            </c:dLbl>
            <c:dLbl>
              <c:idx val="1"/>
              <c:layout>
                <c:manualLayout>
                  <c:x val="0"/>
                  <c:y val="-4.933406582812680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3BE-481A-BC73-01E23E3C5DE6}"/>
                </c:ext>
              </c:extLst>
            </c:dLbl>
            <c:dLbl>
              <c:idx val="2"/>
              <c:layout>
                <c:manualLayout>
                  <c:x val="5.0023541262330983E-3"/>
                  <c:y val="5.38196026248705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3BE-481A-BC73-01E23E3C5DE6}"/>
                </c:ext>
              </c:extLst>
            </c:dLbl>
            <c:dLbl>
              <c:idx val="3"/>
              <c:layout>
                <c:manualLayout>
                  <c:x val="-6.1139177480076486E-17"/>
                  <c:y val="-2.96007814436790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3BE-481A-BC73-01E23E3C5DE6}"/>
                </c:ext>
              </c:extLst>
            </c:dLbl>
            <c:dLbl>
              <c:idx val="4"/>
              <c:layout>
                <c:manualLayout>
                  <c:x val="-4.0018833009865272E-2"/>
                  <c:y val="-4.3055682099896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3BE-481A-BC73-01E23E3C5DE6}"/>
                </c:ext>
              </c:extLst>
            </c:dLbl>
            <c:dLbl>
              <c:idx val="5"/>
              <c:layout>
                <c:manualLayout>
                  <c:x val="-3.0014124757398956E-2"/>
                  <c:y val="-6.45835231498452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3BE-481A-BC73-01E23E3C5DE6}"/>
                </c:ext>
              </c:extLst>
            </c:dLbl>
            <c:dLbl>
              <c:idx val="6"/>
              <c:layout>
                <c:manualLayout>
                  <c:x val="-1.2578613860523179E-2"/>
                  <c:y val="-5.37634408602150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43BE-481A-BC73-01E23E3C5DE6}"/>
                </c:ext>
              </c:extLst>
            </c:dLbl>
            <c:spPr>
              <a:noFill/>
              <a:ln>
                <a:noFill/>
              </a:ln>
              <a:effectLst/>
            </c:spPr>
            <c:txPr>
              <a:bodyPr rot="0" spcFirstLastPara="1" vertOverflow="ellipsis" vert="horz" wrap="square" anchor="ctr" anchorCtr="1"/>
              <a:lstStyle/>
              <a:p>
                <a:pPr>
                  <a:defRPr sz="1200" b="0" i="0" u="none" strike="noStrike" kern="1200" baseline="0">
                    <a:solidFill>
                      <a:schemeClr val="accent2">
                        <a:lumMod val="7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Sheet1!$I$49:$I$55</c:f>
              <c:numCache>
                <c:formatCode>General</c:formatCode>
                <c:ptCount val="7"/>
                <c:pt idx="0">
                  <c:v>2015</c:v>
                </c:pt>
                <c:pt idx="1">
                  <c:v>2020</c:v>
                </c:pt>
                <c:pt idx="2">
                  <c:v>2025</c:v>
                </c:pt>
                <c:pt idx="3">
                  <c:v>2030</c:v>
                </c:pt>
                <c:pt idx="4">
                  <c:v>2040</c:v>
                </c:pt>
                <c:pt idx="5">
                  <c:v>2050</c:v>
                </c:pt>
                <c:pt idx="6">
                  <c:v>2060</c:v>
                </c:pt>
              </c:numCache>
            </c:numRef>
          </c:cat>
          <c:val>
            <c:numRef>
              <c:f>Sheet1!$L$49:$L$55</c:f>
              <c:numCache>
                <c:formatCode>0.0</c:formatCode>
                <c:ptCount val="7"/>
                <c:pt idx="0">
                  <c:v>15.7</c:v>
                </c:pt>
                <c:pt idx="1">
                  <c:v>17.2</c:v>
                </c:pt>
                <c:pt idx="2">
                  <c:v>19</c:v>
                </c:pt>
                <c:pt idx="3">
                  <c:v>20.8</c:v>
                </c:pt>
                <c:pt idx="4">
                  <c:v>21.4</c:v>
                </c:pt>
                <c:pt idx="5">
                  <c:v>21.8</c:v>
                </c:pt>
                <c:pt idx="6">
                  <c:v>25.3</c:v>
                </c:pt>
              </c:numCache>
            </c:numRef>
          </c:val>
          <c:smooth val="0"/>
          <c:extLst>
            <c:ext xmlns:c16="http://schemas.microsoft.com/office/drawing/2014/chart" uri="{C3380CC4-5D6E-409C-BE32-E72D297353CC}">
              <c16:uniqueId val="{00000017-43BE-481A-BC73-01E23E3C5DE6}"/>
            </c:ext>
          </c:extLst>
        </c:ser>
        <c:ser>
          <c:idx val="3"/>
          <c:order val="3"/>
          <c:tx>
            <c:strRef>
              <c:f>Sheet1!$M$48</c:f>
              <c:strCache>
                <c:ptCount val="1"/>
                <c:pt idx="0">
                  <c:v>各年齢の認知症有病率が上昇する場合（率）</c:v>
                </c:pt>
              </c:strCache>
            </c:strRef>
          </c:tx>
          <c:spPr>
            <a:ln w="22225" cap="rnd">
              <a:solidFill>
                <a:schemeClr val="accent6"/>
              </a:solidFill>
              <a:round/>
            </a:ln>
            <a:effectLst/>
          </c:spPr>
          <c:marker>
            <c:symbol val="square"/>
            <c:size val="7"/>
            <c:spPr>
              <a:solidFill>
                <a:schemeClr val="accent6"/>
              </a:solidFill>
              <a:ln w="6350">
                <a:solidFill>
                  <a:schemeClr val="accent6"/>
                </a:solidFill>
              </a:ln>
              <a:effectLst/>
            </c:spPr>
          </c:marker>
          <c:dLbls>
            <c:dLbl>
              <c:idx val="0"/>
              <c:layout>
                <c:manualLayout>
                  <c:x val="-4.0018833009865272E-2"/>
                  <c:y val="-6.99654834123323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43BE-481A-BC73-01E23E3C5DE6}"/>
                </c:ext>
              </c:extLst>
            </c:dLbl>
            <c:dLbl>
              <c:idx val="1"/>
              <c:layout>
                <c:manualLayout>
                  <c:x val="-4.1686284385276329E-2"/>
                  <c:y val="-4.84376423623839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43BE-481A-BC73-01E23E3C5DE6}"/>
                </c:ext>
              </c:extLst>
            </c:dLbl>
            <c:dLbl>
              <c:idx val="2"/>
              <c:layout>
                <c:manualLayout>
                  <c:x val="-4.3353735760687441E-2"/>
                  <c:y val="-5.65105827561145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43BE-481A-BC73-01E23E3C5DE6}"/>
                </c:ext>
              </c:extLst>
            </c:dLbl>
            <c:dLbl>
              <c:idx val="3"/>
              <c:layout>
                <c:manualLayout>
                  <c:x val="-4.1686284385276384E-2"/>
                  <c:y val="-5.3819602624871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43BE-481A-BC73-01E23E3C5DE6}"/>
                </c:ext>
              </c:extLst>
            </c:dLbl>
            <c:dLbl>
              <c:idx val="4"/>
              <c:layout>
                <c:manualLayout>
                  <c:x val="-4.668863851150961E-2"/>
                  <c:y val="-5.3819602624871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43BE-481A-BC73-01E23E3C5DE6}"/>
                </c:ext>
              </c:extLst>
            </c:dLbl>
            <c:dLbl>
              <c:idx val="5"/>
              <c:layout>
                <c:manualLayout>
                  <c:x val="-4.5021187136098428E-2"/>
                  <c:y val="-6.45835231498452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43BE-481A-BC73-01E23E3C5DE6}"/>
                </c:ext>
              </c:extLst>
            </c:dLbl>
            <c:dLbl>
              <c:idx val="6"/>
              <c:layout>
                <c:manualLayout>
                  <c:x val="-3.5016478883632116E-2"/>
                  <c:y val="-5.92015628873581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43BE-481A-BC73-01E23E3C5DE6}"/>
                </c:ext>
              </c:extLst>
            </c:dLbl>
            <c:spPr>
              <a:noFill/>
              <a:ln>
                <a:noFill/>
              </a:ln>
              <a:effectLst/>
            </c:spPr>
            <c:txPr>
              <a:bodyPr rot="0" spcFirstLastPara="1" vertOverflow="ellipsis" vert="horz" wrap="square" anchor="ctr" anchorCtr="1"/>
              <a:lstStyle/>
              <a:p>
                <a:pPr>
                  <a:defRPr sz="1200" b="0" i="0" u="none" strike="noStrike" kern="1200" baseline="0">
                    <a:solidFill>
                      <a:schemeClr val="accent6">
                        <a:lumMod val="7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Sheet1!$I$49:$I$55</c:f>
              <c:numCache>
                <c:formatCode>General</c:formatCode>
                <c:ptCount val="7"/>
                <c:pt idx="0">
                  <c:v>2015</c:v>
                </c:pt>
                <c:pt idx="1">
                  <c:v>2020</c:v>
                </c:pt>
                <c:pt idx="2">
                  <c:v>2025</c:v>
                </c:pt>
                <c:pt idx="3">
                  <c:v>2030</c:v>
                </c:pt>
                <c:pt idx="4">
                  <c:v>2040</c:v>
                </c:pt>
                <c:pt idx="5">
                  <c:v>2050</c:v>
                </c:pt>
                <c:pt idx="6">
                  <c:v>2060</c:v>
                </c:pt>
              </c:numCache>
            </c:numRef>
          </c:cat>
          <c:val>
            <c:numRef>
              <c:f>Sheet1!$M$49:$M$55</c:f>
              <c:numCache>
                <c:formatCode>0.0</c:formatCode>
                <c:ptCount val="7"/>
                <c:pt idx="0">
                  <c:v>16</c:v>
                </c:pt>
                <c:pt idx="1">
                  <c:v>18</c:v>
                </c:pt>
                <c:pt idx="2">
                  <c:v>20.6</c:v>
                </c:pt>
                <c:pt idx="3">
                  <c:v>23.2</c:v>
                </c:pt>
                <c:pt idx="4">
                  <c:v>25.4</c:v>
                </c:pt>
                <c:pt idx="5">
                  <c:v>27.8</c:v>
                </c:pt>
                <c:pt idx="6">
                  <c:v>34.299999999999997</c:v>
                </c:pt>
              </c:numCache>
            </c:numRef>
          </c:val>
          <c:smooth val="0"/>
          <c:extLst>
            <c:ext xmlns:c16="http://schemas.microsoft.com/office/drawing/2014/chart" uri="{C3380CC4-5D6E-409C-BE32-E72D297353CC}">
              <c16:uniqueId val="{0000001F-43BE-481A-BC73-01E23E3C5DE6}"/>
            </c:ext>
          </c:extLst>
        </c:ser>
        <c:dLbls>
          <c:showLegendKey val="0"/>
          <c:showVal val="0"/>
          <c:showCatName val="0"/>
          <c:showSerName val="0"/>
          <c:showPercent val="0"/>
          <c:showBubbleSize val="0"/>
        </c:dLbls>
        <c:marker val="1"/>
        <c:smooth val="0"/>
        <c:axId val="692410768"/>
        <c:axId val="692415472"/>
      </c:lineChart>
      <c:catAx>
        <c:axId val="692407240"/>
        <c:scaling>
          <c:orientation val="minMax"/>
        </c:scaling>
        <c:delete val="0"/>
        <c:axPos val="b"/>
        <c:numFmt formatCode="General" sourceLinked="1"/>
        <c:majorTickMark val="none"/>
        <c:minorTickMark val="none"/>
        <c:tickLblPos val="nextTo"/>
        <c:spPr>
          <a:noFill/>
          <a:ln w="19050" cap="flat" cmpd="sng" algn="ctr">
            <a:solidFill>
              <a:sysClr val="windowText" lastClr="000000">
                <a:lumMod val="50000"/>
                <a:lumOff val="50000"/>
              </a:sys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692415080"/>
        <c:crosses val="autoZero"/>
        <c:auto val="1"/>
        <c:lblAlgn val="ctr"/>
        <c:lblOffset val="100"/>
        <c:noMultiLvlLbl val="0"/>
      </c:catAx>
      <c:valAx>
        <c:axId val="692415080"/>
        <c:scaling>
          <c:orientation val="minMax"/>
          <c:max val="2000"/>
        </c:scaling>
        <c:delete val="0"/>
        <c:axPos val="l"/>
        <c:majorGridlines>
          <c:spPr>
            <a:ln w="19050" cap="flat" cmpd="sng" algn="ctr">
              <a:solidFill>
                <a:sysClr val="windowText" lastClr="000000">
                  <a:lumMod val="50000"/>
                  <a:lumOff val="50000"/>
                </a:sysClr>
              </a:solidFill>
              <a:prstDash val="dash"/>
              <a:round/>
            </a:ln>
            <a:effectLst/>
          </c:spPr>
        </c:majorGridlines>
        <c:numFmt formatCode="#,##0_);[Red]\(#,##0\)" sourceLinked="1"/>
        <c:majorTickMark val="none"/>
        <c:minorTickMark val="none"/>
        <c:tickLblPos val="nextTo"/>
        <c:spPr>
          <a:noFill/>
          <a:ln w="19050">
            <a:solidFill>
              <a:sysClr val="windowText" lastClr="000000">
                <a:lumMod val="50000"/>
                <a:lumOff val="50000"/>
              </a:sysClr>
            </a:solidFill>
          </a:ln>
          <a:effectLst/>
        </c:spPr>
        <c:txPr>
          <a:bodyPr rot="-60000000" spcFirstLastPara="1" vertOverflow="ellipsis" vert="horz" wrap="square" anchor="ctr" anchorCtr="1"/>
          <a:lstStyle/>
          <a:p>
            <a:pPr>
              <a:defRPr sz="12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692407240"/>
        <c:crosses val="autoZero"/>
        <c:crossBetween val="between"/>
        <c:majorUnit val="500"/>
      </c:valAx>
      <c:valAx>
        <c:axId val="692415472"/>
        <c:scaling>
          <c:orientation val="minMax"/>
          <c:max val="40"/>
        </c:scaling>
        <c:delete val="0"/>
        <c:axPos val="r"/>
        <c:numFmt formatCode="General" sourceLinked="0"/>
        <c:majorTickMark val="out"/>
        <c:minorTickMark val="none"/>
        <c:tickLblPos val="nextTo"/>
        <c:spPr>
          <a:noFill/>
          <a:ln w="19050">
            <a:solidFill>
              <a:sysClr val="windowText" lastClr="000000">
                <a:lumMod val="50000"/>
                <a:lumOff val="50000"/>
              </a:sysClr>
            </a:solidFill>
          </a:ln>
          <a:effectLst/>
        </c:spPr>
        <c:txPr>
          <a:bodyPr rot="-60000000" spcFirstLastPara="1" vertOverflow="ellipsis" vert="horz" wrap="square" anchor="ctr" anchorCtr="1"/>
          <a:lstStyle/>
          <a:p>
            <a:pPr>
              <a:defRPr sz="12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692410768"/>
        <c:crosses val="max"/>
        <c:crossBetween val="between"/>
        <c:majorUnit val="10"/>
      </c:valAx>
      <c:catAx>
        <c:axId val="692410768"/>
        <c:scaling>
          <c:orientation val="minMax"/>
        </c:scaling>
        <c:delete val="1"/>
        <c:axPos val="b"/>
        <c:numFmt formatCode="General" sourceLinked="1"/>
        <c:majorTickMark val="out"/>
        <c:minorTickMark val="none"/>
        <c:tickLblPos val="nextTo"/>
        <c:crossAx val="692415472"/>
        <c:crosses val="autoZero"/>
        <c:auto val="1"/>
        <c:lblAlgn val="ctr"/>
        <c:lblOffset val="100"/>
        <c:noMultiLvlLbl val="0"/>
      </c:catAx>
      <c:spPr>
        <a:noFill/>
        <a:ln>
          <a:noFill/>
        </a:ln>
        <a:effectLst/>
      </c:spPr>
    </c:plotArea>
    <c:legend>
      <c:legendPos val="b"/>
      <c:layout>
        <c:manualLayout>
          <c:xMode val="edge"/>
          <c:yMode val="edge"/>
          <c:x val="7.1568851168016881E-2"/>
          <c:y val="0.86412478519833802"/>
          <c:w val="0.88114340948378067"/>
          <c:h val="0.1350980088865910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latin typeface="BIZ UDPゴシック" panose="020B0400000000000000" pitchFamily="50" charset="-128"/>
          <a:ea typeface="BIZ UDPゴシック" panose="020B0400000000000000" pitchFamily="50" charset="-128"/>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072701537335131E-2"/>
          <c:y val="4.4682801319324929E-2"/>
          <c:w val="0.90737321425425843"/>
          <c:h val="0.80769182774498671"/>
        </c:manualLayout>
      </c:layout>
      <c:lineChart>
        <c:grouping val="standard"/>
        <c:varyColors val="0"/>
        <c:ser>
          <c:idx val="0"/>
          <c:order val="0"/>
          <c:tx>
            <c:strRef>
              <c:f>Sheet1!$J$36</c:f>
              <c:strCache>
                <c:ptCount val="1"/>
                <c:pt idx="0">
                  <c:v>全体</c:v>
                </c:pt>
              </c:strCache>
            </c:strRef>
          </c:tx>
          <c:spPr>
            <a:ln w="44450" cap="rnd">
              <a:solidFill>
                <a:srgbClr val="6E8B39"/>
              </a:solidFill>
              <a:round/>
            </a:ln>
            <a:effectLst/>
          </c:spPr>
          <c:marker>
            <c:symbol val="triangle"/>
            <c:size val="11"/>
            <c:spPr>
              <a:solidFill>
                <a:schemeClr val="accent6">
                  <a:lumMod val="75000"/>
                </a:schemeClr>
              </a:solidFill>
              <a:ln w="9525">
                <a:noFill/>
              </a:ln>
              <a:effectLst/>
            </c:spPr>
          </c:marker>
          <c:dLbls>
            <c:dLbl>
              <c:idx val="0"/>
              <c:layout>
                <c:manualLayout>
                  <c:x val="-1.1185682326621944E-2"/>
                  <c:y val="-4.12044374009508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465-4008-A09D-A0F88FB49142}"/>
                </c:ext>
              </c:extLst>
            </c:dLbl>
            <c:dLbl>
              <c:idx val="1"/>
              <c:layout>
                <c:manualLayout>
                  <c:x val="-3.8031319910514581E-2"/>
                  <c:y val="-4.12044374009508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465-4008-A09D-A0F88FB49142}"/>
                </c:ext>
              </c:extLst>
            </c:dLbl>
            <c:dLbl>
              <c:idx val="2"/>
              <c:layout>
                <c:manualLayout>
                  <c:x val="-6.7114093959731544E-2"/>
                  <c:y val="-3.16957210776545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465-4008-A09D-A0F88FB49142}"/>
                </c:ext>
              </c:extLst>
            </c:dLbl>
            <c:dLbl>
              <c:idx val="3"/>
              <c:layout>
                <c:manualLayout>
                  <c:x val="-6.9351230425056004E-2"/>
                  <c:y val="-4.12044374009508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465-4008-A09D-A0F88FB49142}"/>
                </c:ext>
              </c:extLst>
            </c:dLbl>
            <c:dLbl>
              <c:idx val="5"/>
              <c:layout>
                <c:manualLayout>
                  <c:x val="-3.2120809040554067E-2"/>
                  <c:y val="7.21615598838750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465-4008-A09D-A0F88FB4914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6">
                        <a:lumMod val="7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Sheet1!$I$37:$I$42</c:f>
              <c:strCache>
                <c:ptCount val="6"/>
                <c:pt idx="0">
                  <c:v>65~69歳</c:v>
                </c:pt>
                <c:pt idx="1">
                  <c:v>70~74歳</c:v>
                </c:pt>
                <c:pt idx="2">
                  <c:v>75~79歳</c:v>
                </c:pt>
                <c:pt idx="3">
                  <c:v>80~84歳</c:v>
                </c:pt>
                <c:pt idx="4">
                  <c:v>85~89歳</c:v>
                </c:pt>
                <c:pt idx="5">
                  <c:v>90歳~</c:v>
                </c:pt>
              </c:strCache>
            </c:strRef>
          </c:cat>
          <c:val>
            <c:numRef>
              <c:f>Sheet1!$J$37:$J$42</c:f>
              <c:numCache>
                <c:formatCode>0.0%</c:formatCode>
                <c:ptCount val="6"/>
                <c:pt idx="0">
                  <c:v>1.4999999999999999E-2</c:v>
                </c:pt>
                <c:pt idx="1">
                  <c:v>3.6000000000000004E-2</c:v>
                </c:pt>
                <c:pt idx="2">
                  <c:v>0.10400000000000001</c:v>
                </c:pt>
                <c:pt idx="3">
                  <c:v>0.22399999999999998</c:v>
                </c:pt>
                <c:pt idx="4">
                  <c:v>0.44299999999999995</c:v>
                </c:pt>
                <c:pt idx="5">
                  <c:v>0.64200000000000002</c:v>
                </c:pt>
              </c:numCache>
            </c:numRef>
          </c:val>
          <c:smooth val="0"/>
          <c:extLst>
            <c:ext xmlns:c16="http://schemas.microsoft.com/office/drawing/2014/chart" uri="{C3380CC4-5D6E-409C-BE32-E72D297353CC}">
              <c16:uniqueId val="{00000005-B465-4008-A09D-A0F88FB49142}"/>
            </c:ext>
          </c:extLst>
        </c:ser>
        <c:ser>
          <c:idx val="1"/>
          <c:order val="1"/>
          <c:tx>
            <c:strRef>
              <c:f>Sheet1!$K$36</c:f>
              <c:strCache>
                <c:ptCount val="1"/>
                <c:pt idx="0">
                  <c:v>男性</c:v>
                </c:pt>
              </c:strCache>
            </c:strRef>
          </c:tx>
          <c:spPr>
            <a:ln w="44450" cap="rnd">
              <a:solidFill>
                <a:srgbClr val="0070C0"/>
              </a:solidFill>
              <a:round/>
            </a:ln>
            <a:effectLst/>
          </c:spPr>
          <c:marker>
            <c:symbol val="square"/>
            <c:size val="10"/>
            <c:spPr>
              <a:solidFill>
                <a:schemeClr val="accent1">
                  <a:alpha val="95000"/>
                </a:schemeClr>
              </a:solidFill>
              <a:ln w="9525">
                <a:noFill/>
              </a:ln>
              <a:effectLst/>
            </c:spPr>
          </c:marker>
          <c:dLbls>
            <c:dLbl>
              <c:idx val="0"/>
              <c:layout>
                <c:manualLayout>
                  <c:x val="1.5659955257270652E-2"/>
                  <c:y val="2.53565768621236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465-4008-A09D-A0F88FB49142}"/>
                </c:ext>
              </c:extLst>
            </c:dLbl>
            <c:dLbl>
              <c:idx val="1"/>
              <c:layout>
                <c:manualLayout>
                  <c:x val="2.237136465324344E-3"/>
                  <c:y val="4.12044374009508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465-4008-A09D-A0F88FB49142}"/>
                </c:ext>
              </c:extLst>
            </c:dLbl>
            <c:dLbl>
              <c:idx val="2"/>
              <c:layout>
                <c:manualLayout>
                  <c:x val="-3.1319910514541388E-2"/>
                  <c:y val="5.3882725832012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465-4008-A09D-A0F88FB49142}"/>
                </c:ext>
              </c:extLst>
            </c:dLbl>
            <c:dLbl>
              <c:idx val="3"/>
              <c:layout>
                <c:manualLayout>
                  <c:x val="-3.5794183445190239E-2"/>
                  <c:y val="4.75435816164817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465-4008-A09D-A0F88FB49142}"/>
                </c:ext>
              </c:extLst>
            </c:dLbl>
            <c:dLbl>
              <c:idx val="4"/>
              <c:layout>
                <c:manualLayout>
                  <c:x val="-3.1319910514541388E-2"/>
                  <c:y val="5.7052297939778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465-4008-A09D-A0F88FB49142}"/>
                </c:ext>
              </c:extLst>
            </c:dLbl>
            <c:dLbl>
              <c:idx val="5"/>
              <c:layout>
                <c:manualLayout>
                  <c:x val="-3.5794183445190322E-2"/>
                  <c:y val="6.3391442155308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465-4008-A09D-A0F88FB4914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Sheet1!$I$37:$I$42</c:f>
              <c:strCache>
                <c:ptCount val="6"/>
                <c:pt idx="0">
                  <c:v>65~69歳</c:v>
                </c:pt>
                <c:pt idx="1">
                  <c:v>70~74歳</c:v>
                </c:pt>
                <c:pt idx="2">
                  <c:v>75~79歳</c:v>
                </c:pt>
                <c:pt idx="3">
                  <c:v>80~84歳</c:v>
                </c:pt>
                <c:pt idx="4">
                  <c:v>85~89歳</c:v>
                </c:pt>
                <c:pt idx="5">
                  <c:v>90歳~</c:v>
                </c:pt>
              </c:strCache>
            </c:strRef>
          </c:cat>
          <c:val>
            <c:numRef>
              <c:f>Sheet1!$K$37:$K$42</c:f>
              <c:numCache>
                <c:formatCode>0.0%</c:formatCode>
                <c:ptCount val="6"/>
                <c:pt idx="0">
                  <c:v>1.4999999999999999E-2</c:v>
                </c:pt>
                <c:pt idx="1">
                  <c:v>3.6000000000000004E-2</c:v>
                </c:pt>
                <c:pt idx="2">
                  <c:v>9.6000000000000002E-2</c:v>
                </c:pt>
                <c:pt idx="3">
                  <c:v>0.2</c:v>
                </c:pt>
                <c:pt idx="4">
                  <c:v>0.35600000000000004</c:v>
                </c:pt>
                <c:pt idx="5">
                  <c:v>0.42399999999999999</c:v>
                </c:pt>
              </c:numCache>
            </c:numRef>
          </c:val>
          <c:smooth val="0"/>
          <c:extLst>
            <c:ext xmlns:c16="http://schemas.microsoft.com/office/drawing/2014/chart" uri="{C3380CC4-5D6E-409C-BE32-E72D297353CC}">
              <c16:uniqueId val="{0000000C-B465-4008-A09D-A0F88FB49142}"/>
            </c:ext>
          </c:extLst>
        </c:ser>
        <c:ser>
          <c:idx val="2"/>
          <c:order val="2"/>
          <c:tx>
            <c:strRef>
              <c:f>Sheet1!$L$36</c:f>
              <c:strCache>
                <c:ptCount val="1"/>
                <c:pt idx="0">
                  <c:v>女性</c:v>
                </c:pt>
              </c:strCache>
            </c:strRef>
          </c:tx>
          <c:spPr>
            <a:ln w="44450" cap="rnd">
              <a:solidFill>
                <a:srgbClr val="D96709"/>
              </a:solidFill>
              <a:round/>
            </a:ln>
            <a:effectLst/>
          </c:spPr>
          <c:marker>
            <c:symbol val="circle"/>
            <c:size val="10"/>
            <c:spPr>
              <a:solidFill>
                <a:schemeClr val="accent2">
                  <a:lumMod val="75000"/>
                </a:schemeClr>
              </a:solidFill>
              <a:ln w="9525">
                <a:noFill/>
              </a:ln>
              <a:effectLst/>
            </c:spPr>
          </c:marker>
          <c:dLbls>
            <c:dLbl>
              <c:idx val="0"/>
              <c:layout>
                <c:manualLayout>
                  <c:x val="-4.4742729306487719E-2"/>
                  <c:y val="-8.55784469096673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465-4008-A09D-A0F88FB49142}"/>
                </c:ext>
              </c:extLst>
            </c:dLbl>
            <c:dLbl>
              <c:idx val="1"/>
              <c:layout>
                <c:manualLayout>
                  <c:x val="-5.3691275167785275E-2"/>
                  <c:y val="-0.1109350237717908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465-4008-A09D-A0F88FB49142}"/>
                </c:ext>
              </c:extLst>
            </c:dLbl>
            <c:dLbl>
              <c:idx val="2"/>
              <c:layout>
                <c:manualLayout>
                  <c:x val="-7.3825503355704702E-2"/>
                  <c:y val="-9.50871632329636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465-4008-A09D-A0F88FB49142}"/>
                </c:ext>
              </c:extLst>
            </c:dLbl>
            <c:dLbl>
              <c:idx val="3"/>
              <c:layout>
                <c:manualLayout>
                  <c:x val="-7.1588366890380395E-2"/>
                  <c:y val="-0.104595879556259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465-4008-A09D-A0F88FB49142}"/>
                </c:ext>
              </c:extLst>
            </c:dLbl>
            <c:dLbl>
              <c:idx val="4"/>
              <c:layout>
                <c:manualLayout>
                  <c:x val="-7.6062639821028996E-2"/>
                  <c:y val="-9.1917591125198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465-4008-A09D-A0F88FB49142}"/>
                </c:ext>
              </c:extLst>
            </c:dLbl>
            <c:dLbl>
              <c:idx val="5"/>
              <c:layout>
                <c:manualLayout>
                  <c:x val="-6.0402684563758552E-2"/>
                  <c:y val="-5.70522979397781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465-4008-A09D-A0F88FB4914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2">
                        <a:lumMod val="7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Sheet1!$I$37:$I$42</c:f>
              <c:strCache>
                <c:ptCount val="6"/>
                <c:pt idx="0">
                  <c:v>65~69歳</c:v>
                </c:pt>
                <c:pt idx="1">
                  <c:v>70~74歳</c:v>
                </c:pt>
                <c:pt idx="2">
                  <c:v>75~79歳</c:v>
                </c:pt>
                <c:pt idx="3">
                  <c:v>80~84歳</c:v>
                </c:pt>
                <c:pt idx="4">
                  <c:v>85~89歳</c:v>
                </c:pt>
                <c:pt idx="5">
                  <c:v>90歳~</c:v>
                </c:pt>
              </c:strCache>
            </c:strRef>
          </c:cat>
          <c:val>
            <c:numRef>
              <c:f>Sheet1!$L$37:$L$42</c:f>
              <c:numCache>
                <c:formatCode>0.0%</c:formatCode>
                <c:ptCount val="6"/>
                <c:pt idx="0">
                  <c:v>1.6E-2</c:v>
                </c:pt>
                <c:pt idx="1">
                  <c:v>3.7999999999999999E-2</c:v>
                </c:pt>
                <c:pt idx="2">
                  <c:v>0.11</c:v>
                </c:pt>
                <c:pt idx="3">
                  <c:v>0.24</c:v>
                </c:pt>
                <c:pt idx="4">
                  <c:v>0.48499999999999999</c:v>
                </c:pt>
                <c:pt idx="5">
                  <c:v>0.71799999999999997</c:v>
                </c:pt>
              </c:numCache>
            </c:numRef>
          </c:val>
          <c:smooth val="0"/>
          <c:extLst>
            <c:ext xmlns:c16="http://schemas.microsoft.com/office/drawing/2014/chart" uri="{C3380CC4-5D6E-409C-BE32-E72D297353CC}">
              <c16:uniqueId val="{00000013-B465-4008-A09D-A0F88FB49142}"/>
            </c:ext>
          </c:extLst>
        </c:ser>
        <c:dLbls>
          <c:showLegendKey val="0"/>
          <c:showVal val="0"/>
          <c:showCatName val="0"/>
          <c:showSerName val="0"/>
          <c:showPercent val="0"/>
          <c:showBubbleSize val="0"/>
        </c:dLbls>
        <c:marker val="1"/>
        <c:smooth val="0"/>
        <c:axId val="692405672"/>
        <c:axId val="692408024"/>
      </c:lineChart>
      <c:catAx>
        <c:axId val="692405672"/>
        <c:scaling>
          <c:orientation val="minMax"/>
        </c:scaling>
        <c:delete val="0"/>
        <c:axPos val="b"/>
        <c:numFmt formatCode="General" sourceLinked="1"/>
        <c:majorTickMark val="none"/>
        <c:minorTickMark val="none"/>
        <c:tickLblPos val="nextTo"/>
        <c:spPr>
          <a:noFill/>
          <a:ln w="19050" cap="flat" cmpd="sng" algn="ctr">
            <a:solidFill>
              <a:srgbClr val="000000">
                <a:lumMod val="50000"/>
                <a:lumOff val="50000"/>
              </a:srgb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692408024"/>
        <c:crosses val="autoZero"/>
        <c:auto val="1"/>
        <c:lblAlgn val="ctr"/>
        <c:lblOffset val="100"/>
        <c:noMultiLvlLbl val="0"/>
      </c:catAx>
      <c:valAx>
        <c:axId val="692408024"/>
        <c:scaling>
          <c:orientation val="minMax"/>
        </c:scaling>
        <c:delete val="0"/>
        <c:axPos val="l"/>
        <c:majorGridlines>
          <c:spPr>
            <a:ln w="19050" cap="flat" cmpd="sng" algn="ctr">
              <a:solidFill>
                <a:srgbClr val="000000">
                  <a:lumMod val="50000"/>
                  <a:lumOff val="50000"/>
                </a:srgbClr>
              </a:solidFill>
              <a:prstDash val="dash"/>
              <a:round/>
            </a:ln>
            <a:effectLst/>
          </c:spPr>
        </c:majorGridlines>
        <c:numFmt formatCode="0%" sourceLinked="0"/>
        <c:majorTickMark val="none"/>
        <c:minorTickMark val="none"/>
        <c:tickLblPos val="nextTo"/>
        <c:spPr>
          <a:noFill/>
          <a:ln w="19050">
            <a:solidFill>
              <a:sysClr val="windowText" lastClr="000000">
                <a:lumMod val="50000"/>
                <a:lumOff val="50000"/>
              </a:sysClr>
            </a:solidFill>
          </a:ln>
          <a:effectLst/>
        </c:spPr>
        <c:txPr>
          <a:bodyPr rot="-60000000" spcFirstLastPara="1" vertOverflow="ellipsis" vert="horz" wrap="square" anchor="ctr" anchorCtr="1"/>
          <a:lstStyle/>
          <a:p>
            <a:pPr>
              <a:defRPr sz="14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692405672"/>
        <c:crosses val="autoZero"/>
        <c:crossBetween val="between"/>
        <c:majorUnit val="0.2"/>
      </c:valAx>
      <c:spPr>
        <a:noFill/>
        <a:ln>
          <a:noFill/>
        </a:ln>
        <a:effectLst/>
      </c:spPr>
    </c:plotArea>
    <c:legend>
      <c:legendPos val="b"/>
      <c:layout>
        <c:manualLayout>
          <c:xMode val="edge"/>
          <c:yMode val="edge"/>
          <c:x val="0.14519015659955259"/>
          <c:y val="0.27418460108283854"/>
          <c:w val="0.13708140339536895"/>
          <c:h val="0.22863246865078068"/>
        </c:manualLayout>
      </c:layout>
      <c:overlay val="0"/>
      <c:spPr>
        <a:solidFill>
          <a:schemeClr val="bg1"/>
        </a:solidFill>
        <a:ln>
          <a:solidFill>
            <a:schemeClr val="tx1"/>
          </a:solidFill>
        </a:ln>
        <a:effectLst/>
      </c:spPr>
      <c:txPr>
        <a:bodyPr rot="0" spcFirstLastPara="1" vertOverflow="ellipsis" vert="horz" wrap="square" anchor="ctr" anchorCtr="1"/>
        <a:lstStyle/>
        <a:p>
          <a:pPr>
            <a:defRPr sz="16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282802251199918"/>
          <c:y val="0.11237644234866456"/>
          <c:w val="0.53437492386363949"/>
          <c:h val="0.77524711530267088"/>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CED-431F-BCD0-10398041B74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CED-431F-BCD0-10398041B74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CED-431F-BCD0-10398041B74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CED-431F-BCD0-10398041B74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CED-431F-BCD0-10398041B74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ACED-431F-BCD0-10398041B744}"/>
              </c:ext>
            </c:extLst>
          </c:dPt>
          <c:dLbls>
            <c:dLbl>
              <c:idx val="0"/>
              <c:layout>
                <c:manualLayout>
                  <c:x val="-0.10142039994261011"/>
                  <c:y val="5.888902285333001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1844570834562796"/>
                      <c:h val="0.22070423492144034"/>
                    </c:manualLayout>
                  </c15:layout>
                </c:ext>
                <c:ext xmlns:c16="http://schemas.microsoft.com/office/drawing/2014/chart" uri="{C3380CC4-5D6E-409C-BE32-E72D297353CC}">
                  <c16:uniqueId val="{00000001-ACED-431F-BCD0-10398041B744}"/>
                </c:ext>
              </c:extLst>
            </c:dLbl>
            <c:dLbl>
              <c:idx val="1"/>
              <c:layout>
                <c:manualLayout>
                  <c:x val="6.9080110340197495E-2"/>
                  <c:y val="-7.9312730998660486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4783312534007576"/>
                      <c:h val="0.17057818834606234"/>
                    </c:manualLayout>
                  </c15:layout>
                </c:ext>
                <c:ext xmlns:c16="http://schemas.microsoft.com/office/drawing/2014/chart" uri="{C3380CC4-5D6E-409C-BE32-E72D297353CC}">
                  <c16:uniqueId val="{00000003-ACED-431F-BCD0-10398041B744}"/>
                </c:ext>
              </c:extLst>
            </c:dLbl>
            <c:dLbl>
              <c:idx val="2"/>
              <c:layout>
                <c:manualLayout>
                  <c:x val="-8.6719635835811552E-3"/>
                  <c:y val="0.15383121501515337"/>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5814706431729034"/>
                      <c:h val="0.17057818834606234"/>
                    </c:manualLayout>
                  </c15:layout>
                </c:ext>
                <c:ext xmlns:c16="http://schemas.microsoft.com/office/drawing/2014/chart" uri="{C3380CC4-5D6E-409C-BE32-E72D297353CC}">
                  <c16:uniqueId val="{00000005-ACED-431F-BCD0-10398041B744}"/>
                </c:ext>
              </c:extLst>
            </c:dLbl>
            <c:dLbl>
              <c:idx val="3"/>
              <c:layout>
                <c:manualLayout>
                  <c:x val="-3.4379796590715286E-2"/>
                  <c:y val="8.750644567508456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6932049820927281"/>
                      <c:h val="0.17207448824383484"/>
                    </c:manualLayout>
                  </c15:layout>
                </c:ext>
                <c:ext xmlns:c16="http://schemas.microsoft.com/office/drawing/2014/chart" uri="{C3380CC4-5D6E-409C-BE32-E72D297353CC}">
                  <c16:uniqueId val="{00000007-ACED-431F-BCD0-10398041B744}"/>
                </c:ext>
              </c:extLst>
            </c:dLbl>
            <c:dLbl>
              <c:idx val="4"/>
              <c:layout>
                <c:manualLayout>
                  <c:x val="3.1221748203555187E-2"/>
                  <c:y val="-1.9950665303633024E-2"/>
                </c:manualLayout>
              </c:layout>
              <c:spPr>
                <a:noFill/>
                <a:ln>
                  <a:noFill/>
                </a:ln>
                <a:effectLst/>
              </c:spPr>
              <c:txPr>
                <a:bodyPr rot="0" spcFirstLastPara="1" vertOverflow="ellipsis" vert="horz" wrap="square" lIns="38100" tIns="19050" rIns="38100" bIns="19050" anchor="ctr" anchorCtr="1">
                  <a:spAutoFit/>
                </a:bodyPr>
                <a:lstStyle/>
                <a:p>
                  <a:pPr>
                    <a:defRPr sz="75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manualLayout>
                      <c:w val="0.26214594900420407"/>
                      <c:h val="0.27681548108790821"/>
                    </c:manualLayout>
                  </c15:layout>
                </c:ext>
                <c:ext xmlns:c16="http://schemas.microsoft.com/office/drawing/2014/chart" uri="{C3380CC4-5D6E-409C-BE32-E72D297353CC}">
                  <c16:uniqueId val="{00000009-ACED-431F-BCD0-10398041B744}"/>
                </c:ext>
              </c:extLst>
            </c:dLbl>
            <c:dLbl>
              <c:idx val="5"/>
              <c:layout>
                <c:manualLayout>
                  <c:x val="7.582992016848808E-2"/>
                  <c:y val="9.7261849733002753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ACED-431F-BCD0-10398041B744}"/>
                </c:ext>
              </c:extLst>
            </c:dLbl>
            <c:spPr>
              <a:solidFill>
                <a:srgbClr val="FFFFFF"/>
              </a:solidFill>
              <a:ln>
                <a:noFill/>
              </a:ln>
              <a:effectLst/>
            </c:spPr>
            <c:txPr>
              <a:bodyPr rot="0" spcFirstLastPara="1" vertOverflow="ellipsis" vert="horz" wrap="square" lIns="38100" tIns="19050" rIns="38100" bIns="19050" anchor="ctr" anchorCtr="1">
                <a:spAutoFit/>
              </a:bodyPr>
              <a:lstStyle/>
              <a:p>
                <a:pPr>
                  <a:defRPr sz="75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Sheet1!$A$18:$A$23</c:f>
              <c:strCache>
                <c:ptCount val="6"/>
                <c:pt idx="0">
                  <c:v>アルツハイマー型認知症</c:v>
                </c:pt>
                <c:pt idx="1">
                  <c:v>脳血管性認知症</c:v>
                </c:pt>
                <c:pt idx="2">
                  <c:v>前頭側頭型認知症</c:v>
                </c:pt>
                <c:pt idx="3">
                  <c:v>外傷による認知症</c:v>
                </c:pt>
                <c:pt idx="4">
                  <c:v>レビー小体型認知症／パーキンソン病による認知症</c:v>
                </c:pt>
                <c:pt idx="5">
                  <c:v>その他</c:v>
                </c:pt>
              </c:strCache>
            </c:strRef>
          </c:cat>
          <c:val>
            <c:numRef>
              <c:f>Sheet1!$B$18:$B$23</c:f>
              <c:numCache>
                <c:formatCode>0.0%</c:formatCode>
                <c:ptCount val="6"/>
                <c:pt idx="0">
                  <c:v>0.52600000000000002</c:v>
                </c:pt>
                <c:pt idx="1">
                  <c:v>0.17</c:v>
                </c:pt>
                <c:pt idx="2">
                  <c:v>9.4E-2</c:v>
                </c:pt>
                <c:pt idx="3">
                  <c:v>4.2000000000000003E-2</c:v>
                </c:pt>
                <c:pt idx="4">
                  <c:v>4.1000000000000002E-2</c:v>
                </c:pt>
                <c:pt idx="5">
                  <c:v>0.127</c:v>
                </c:pt>
              </c:numCache>
            </c:numRef>
          </c:val>
          <c:extLst>
            <c:ext xmlns:c16="http://schemas.microsoft.com/office/drawing/2014/chart" uri="{C3380CC4-5D6E-409C-BE32-E72D297353CC}">
              <c16:uniqueId val="{0000000C-ACED-431F-BCD0-10398041B74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300" name="Rectangle 4"/>
          <p:cNvSpPr>
            <a:spLocks noGrp="1" noChangeArrowheads="1"/>
          </p:cNvSpPr>
          <p:nvPr>
            <p:ph type="ftr" sz="quarter" idx="2"/>
          </p:nvPr>
        </p:nvSpPr>
        <p:spPr bwMode="auto">
          <a:xfrm>
            <a:off x="2488022" y="9722476"/>
            <a:ext cx="2578369" cy="51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44" tIns="47673" rIns="95344" bIns="47673" numCol="1" anchor="b" anchorCtr="0" compatLnSpc="1">
            <a:prstTxWarp prst="textNoShape">
              <a:avLst/>
            </a:prstTxWarp>
          </a:bodyPr>
          <a:lstStyle>
            <a:lvl1pPr algn="ctr" eaLnBrk="1" hangingPunct="1">
              <a:defRPr sz="1300">
                <a:latin typeface="Century" pitchFamily="18" charset="0"/>
              </a:defRPr>
            </a:lvl1pPr>
          </a:lstStyle>
          <a:p>
            <a:endParaRPr lang="en-US" altLang="ja-JP"/>
          </a:p>
        </p:txBody>
      </p:sp>
      <p:sp>
        <p:nvSpPr>
          <p:cNvPr id="3075" name="Text Box 6"/>
          <p:cNvSpPr txBox="1">
            <a:spLocks noChangeArrowheads="1"/>
          </p:cNvSpPr>
          <p:nvPr/>
        </p:nvSpPr>
        <p:spPr bwMode="auto">
          <a:xfrm>
            <a:off x="127161" y="716345"/>
            <a:ext cx="1045738" cy="8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247" tIns="6372" rIns="53247" bIns="6372"/>
          <a:lstStyle>
            <a:lvl1pPr defTabSz="625475">
              <a:defRPr kumimoji="1" sz="3600">
                <a:solidFill>
                  <a:schemeClr val="tx1"/>
                </a:solidFill>
                <a:latin typeface="Arial" pitchFamily="34" charset="0"/>
                <a:ea typeface="ＭＳ Ｐゴシック" pitchFamily="50" charset="-128"/>
              </a:defRPr>
            </a:lvl1pPr>
            <a:lvl2pPr marL="742950" indent="-285750" defTabSz="625475">
              <a:defRPr kumimoji="1" sz="3600">
                <a:solidFill>
                  <a:schemeClr val="tx1"/>
                </a:solidFill>
                <a:latin typeface="Arial" pitchFamily="34" charset="0"/>
                <a:ea typeface="ＭＳ Ｐゴシック" pitchFamily="50" charset="-128"/>
              </a:defRPr>
            </a:lvl2pPr>
            <a:lvl3pPr marL="1143000" indent="-228600" defTabSz="625475">
              <a:defRPr kumimoji="1" sz="3600">
                <a:solidFill>
                  <a:schemeClr val="tx1"/>
                </a:solidFill>
                <a:latin typeface="Arial" pitchFamily="34" charset="0"/>
                <a:ea typeface="ＭＳ Ｐゴシック" pitchFamily="50" charset="-128"/>
              </a:defRPr>
            </a:lvl3pPr>
            <a:lvl4pPr marL="1600200" indent="-228600" defTabSz="625475">
              <a:defRPr kumimoji="1" sz="3600">
                <a:solidFill>
                  <a:schemeClr val="tx1"/>
                </a:solidFill>
                <a:latin typeface="Arial" pitchFamily="34" charset="0"/>
                <a:ea typeface="ＭＳ Ｐゴシック" pitchFamily="50" charset="-128"/>
              </a:defRPr>
            </a:lvl4pPr>
            <a:lvl5pPr marL="2057400" indent="-228600" defTabSz="625475">
              <a:defRPr kumimoji="1" sz="3600">
                <a:solidFill>
                  <a:schemeClr val="tx1"/>
                </a:solidFill>
                <a:latin typeface="Arial" pitchFamily="34" charset="0"/>
                <a:ea typeface="ＭＳ Ｐゴシック" pitchFamily="50" charset="-128"/>
              </a:defRPr>
            </a:lvl5pPr>
            <a:lvl6pPr marL="25146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r" eaLnBrk="1" hangingPunct="1"/>
            <a:endParaRPr lang="ja-JP" altLang="ja-JP" sz="2600"/>
          </a:p>
        </p:txBody>
      </p:sp>
    </p:spTree>
    <p:extLst>
      <p:ext uri="{BB962C8B-B14F-4D97-AF65-F5344CB8AC3E}">
        <p14:creationId xmlns:p14="http://schemas.microsoft.com/office/powerpoint/2010/main" val="25254534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 y="5"/>
            <a:ext cx="3076977" cy="51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44" tIns="47673" rIns="95344" bIns="47673" numCol="1" anchor="t" anchorCtr="0" compatLnSpc="1">
            <a:prstTxWarp prst="textNoShape">
              <a:avLst/>
            </a:prstTxWarp>
          </a:bodyPr>
          <a:lstStyle>
            <a:lvl1pPr eaLnBrk="1" hangingPunct="1">
              <a:defRPr sz="1300"/>
            </a:lvl1pPr>
          </a:lstStyle>
          <a:p>
            <a:r>
              <a:rPr lang="en-US" altLang="ja-JP"/>
              <a:t>【連 携】</a:t>
            </a:r>
          </a:p>
        </p:txBody>
      </p:sp>
      <p:sp>
        <p:nvSpPr>
          <p:cNvPr id="4099" name="Rectangle 3"/>
          <p:cNvSpPr>
            <a:spLocks noGrp="1" noChangeArrowheads="1"/>
          </p:cNvSpPr>
          <p:nvPr>
            <p:ph type="dt" idx="1"/>
          </p:nvPr>
        </p:nvSpPr>
        <p:spPr bwMode="auto">
          <a:xfrm>
            <a:off x="4018978" y="5"/>
            <a:ext cx="3078650" cy="51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44" tIns="47673" rIns="95344" bIns="47673" numCol="1" anchor="t" anchorCtr="0" compatLnSpc="1">
            <a:prstTxWarp prst="textNoShape">
              <a:avLst/>
            </a:prstTxWarp>
          </a:bodyPr>
          <a:lstStyle>
            <a:lvl1pPr algn="r" eaLnBrk="1" hangingPunct="1">
              <a:defRPr sz="1300"/>
            </a:lvl1pPr>
          </a:lstStyle>
          <a:p>
            <a:endParaRPr lang="en-US" altLang="ja-JP"/>
          </a:p>
        </p:txBody>
      </p:sp>
      <p:sp>
        <p:nvSpPr>
          <p:cNvPr id="189444" name="Rectangle 4"/>
          <p:cNvSpPr>
            <a:spLocks noGrp="1" noRot="1" noChangeAspect="1" noChangeArrowheads="1" noTextEdit="1"/>
          </p:cNvSpPr>
          <p:nvPr>
            <p:ph type="sldImg" idx="2"/>
          </p:nvPr>
        </p:nvSpPr>
        <p:spPr bwMode="auto">
          <a:xfrm>
            <a:off x="998538" y="768350"/>
            <a:ext cx="5119687"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9432" y="4861238"/>
            <a:ext cx="5680444" cy="4604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44" tIns="47673" rIns="95344" bIns="47673"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4102" name="Rectangle 6"/>
          <p:cNvSpPr>
            <a:spLocks noGrp="1" noChangeArrowheads="1"/>
          </p:cNvSpPr>
          <p:nvPr>
            <p:ph type="ftr" sz="quarter" idx="4"/>
          </p:nvPr>
        </p:nvSpPr>
        <p:spPr bwMode="auto">
          <a:xfrm>
            <a:off x="3" y="9719182"/>
            <a:ext cx="3076977" cy="51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44" tIns="47673" rIns="95344" bIns="47673" numCol="1" anchor="b" anchorCtr="0" compatLnSpc="1">
            <a:prstTxWarp prst="textNoShape">
              <a:avLst/>
            </a:prstTxWarp>
          </a:bodyPr>
          <a:lstStyle>
            <a:lvl1pPr eaLnBrk="1" hangingPunct="1">
              <a:defRPr sz="1300"/>
            </a:lvl1pPr>
          </a:lstStyle>
          <a:p>
            <a:endParaRPr lang="en-US" altLang="ja-JP"/>
          </a:p>
        </p:txBody>
      </p:sp>
      <p:sp>
        <p:nvSpPr>
          <p:cNvPr id="4103" name="Rectangle 7"/>
          <p:cNvSpPr>
            <a:spLocks noGrp="1" noChangeArrowheads="1"/>
          </p:cNvSpPr>
          <p:nvPr>
            <p:ph type="sldNum" sz="quarter" idx="5"/>
          </p:nvPr>
        </p:nvSpPr>
        <p:spPr bwMode="auto">
          <a:xfrm>
            <a:off x="4018978" y="9719182"/>
            <a:ext cx="3078650" cy="51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44" tIns="47673" rIns="95344" bIns="47673" numCol="1" anchor="b" anchorCtr="0" compatLnSpc="1">
            <a:prstTxWarp prst="textNoShape">
              <a:avLst/>
            </a:prstTxWarp>
          </a:bodyPr>
          <a:lstStyle>
            <a:lvl1pPr algn="r" eaLnBrk="1" hangingPunct="1">
              <a:defRPr sz="1300"/>
            </a:lvl1pPr>
          </a:lstStyle>
          <a:p>
            <a:fld id="{764A68C5-146D-46B3-9E29-CB402DBF9D8B}" type="slidenum">
              <a:rPr lang="en-US" altLang="ja-JP"/>
              <a:pPr/>
              <a:t>‹#›</a:t>
            </a:fld>
            <a:endParaRPr lang="en-US" altLang="ja-JP"/>
          </a:p>
        </p:txBody>
      </p:sp>
    </p:spTree>
    <p:extLst>
      <p:ext uri="{BB962C8B-B14F-4D97-AF65-F5344CB8AC3E}">
        <p14:creationId xmlns:p14="http://schemas.microsoft.com/office/powerpoint/2010/main" val="1967102493"/>
      </p:ext>
    </p:extLst>
  </p:cSld>
  <p:clrMap bg1="lt1" tx1="dk1" bg2="lt2" tx2="dk2" accent1="accent1" accent2="accent2" accent3="accent3" accent4="accent4" accent5="accent5" accent6="accent6" hlink="hlink" folHlink="folHlink"/>
  <p:hf hdr="0" ftr="0" dt="0"/>
  <p:notesStyle>
    <a:lvl1pPr algn="l" rtl="0" eaLnBrk="0" fontAlgn="base" hangingPunct="0">
      <a:lnSpc>
        <a:spcPct val="130000"/>
      </a:lnSpc>
      <a:spcBef>
        <a:spcPct val="30000"/>
      </a:spcBef>
      <a:spcAft>
        <a:spcPct val="0"/>
      </a:spcAft>
      <a:defRPr kumimoji="1" sz="1200" kern="1200">
        <a:solidFill>
          <a:schemeClr val="tx1"/>
        </a:solidFill>
        <a:latin typeface="ＭＳ 明朝" pitchFamily="17" charset="-128"/>
        <a:ea typeface="ＭＳ Ｐ明朝" pitchFamily="18" charset="-128"/>
        <a:cs typeface="+mn-cs"/>
      </a:defRPr>
    </a:lvl1pPr>
    <a:lvl2pPr marL="457200" algn="l" rtl="0" eaLnBrk="0" fontAlgn="base" hangingPunct="0">
      <a:lnSpc>
        <a:spcPct val="130000"/>
      </a:lnSpc>
      <a:spcBef>
        <a:spcPct val="30000"/>
      </a:spcBef>
      <a:spcAft>
        <a:spcPct val="0"/>
      </a:spcAft>
      <a:defRPr kumimoji="1" sz="1200" kern="1200">
        <a:solidFill>
          <a:schemeClr val="tx1"/>
        </a:solidFill>
        <a:latin typeface="ＭＳ 明朝" pitchFamily="17" charset="-128"/>
        <a:ea typeface="ＭＳ Ｐ明朝" pitchFamily="18" charset="-128"/>
        <a:cs typeface="+mn-cs"/>
      </a:defRPr>
    </a:lvl2pPr>
    <a:lvl3pPr marL="914400" algn="l" rtl="0" eaLnBrk="0" fontAlgn="base" hangingPunct="0">
      <a:lnSpc>
        <a:spcPct val="130000"/>
      </a:lnSpc>
      <a:spcBef>
        <a:spcPct val="30000"/>
      </a:spcBef>
      <a:spcAft>
        <a:spcPct val="0"/>
      </a:spcAft>
      <a:defRPr kumimoji="1" sz="1200" kern="1200">
        <a:solidFill>
          <a:schemeClr val="tx1"/>
        </a:solidFill>
        <a:latin typeface="ＭＳ 明朝" pitchFamily="17" charset="-128"/>
        <a:ea typeface="ＭＳ Ｐ明朝" pitchFamily="18" charset="-128"/>
        <a:cs typeface="+mn-cs"/>
      </a:defRPr>
    </a:lvl3pPr>
    <a:lvl4pPr marL="1371600" algn="l" rtl="0" eaLnBrk="0" fontAlgn="base" hangingPunct="0">
      <a:lnSpc>
        <a:spcPct val="130000"/>
      </a:lnSpc>
      <a:spcBef>
        <a:spcPct val="30000"/>
      </a:spcBef>
      <a:spcAft>
        <a:spcPct val="0"/>
      </a:spcAft>
      <a:defRPr kumimoji="1" sz="1200" kern="1200">
        <a:solidFill>
          <a:schemeClr val="tx1"/>
        </a:solidFill>
        <a:latin typeface="ＭＳ 明朝" pitchFamily="17" charset="-128"/>
        <a:ea typeface="ＭＳ Ｐ明朝" pitchFamily="18" charset="-128"/>
        <a:cs typeface="+mn-cs"/>
      </a:defRPr>
    </a:lvl4pPr>
    <a:lvl5pPr marL="1828800" algn="l" rtl="0" eaLnBrk="0" fontAlgn="base" hangingPunct="0">
      <a:lnSpc>
        <a:spcPct val="130000"/>
      </a:lnSpc>
      <a:spcBef>
        <a:spcPct val="30000"/>
      </a:spcBef>
      <a:spcAft>
        <a:spcPct val="0"/>
      </a:spcAft>
      <a:defRPr kumimoji="1" sz="1200" kern="1200">
        <a:solidFill>
          <a:schemeClr val="tx1"/>
        </a:solidFill>
        <a:latin typeface="ＭＳ 明朝" pitchFamily="17" charset="-128"/>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4A68C5-146D-46B3-9E29-CB402DBF9D8B}" type="slidenum">
              <a:rPr lang="en-US" altLang="ja-JP" smtClean="0">
                <a:solidFill>
                  <a:srgbClr val="000000"/>
                </a:solidFill>
              </a:rPr>
              <a:pPr/>
              <a:t>1</a:t>
            </a:fld>
            <a:endParaRPr lang="en-US" altLang="ja-JP">
              <a:solidFill>
                <a:srgbClr val="000000"/>
              </a:solidFill>
            </a:endParaRPr>
          </a:p>
        </p:txBody>
      </p:sp>
    </p:spTree>
    <p:extLst>
      <p:ext uri="{BB962C8B-B14F-4D97-AF65-F5344CB8AC3E}">
        <p14:creationId xmlns:p14="http://schemas.microsoft.com/office/powerpoint/2010/main" val="1810866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スライド イメージ プレースホルダー 1"/>
          <p:cNvSpPr>
            <a:spLocks noGrp="1" noRot="1" noChangeAspect="1" noTextEdit="1"/>
          </p:cNvSpPr>
          <p:nvPr>
            <p:ph type="sldImg"/>
          </p:nvPr>
        </p:nvSpPr>
        <p:spPr>
          <a:ln/>
        </p:spPr>
      </p:sp>
      <p:sp>
        <p:nvSpPr>
          <p:cNvPr id="166915" name="ノート プレースホルダー 2"/>
          <p:cNvSpPr>
            <a:spLocks noGrp="1"/>
          </p:cNvSpPr>
          <p:nvPr>
            <p:ph type="body" idx="1"/>
          </p:nvPr>
        </p:nvSpPr>
        <p:spPr>
          <a:xfrm>
            <a:off x="998538" y="4861236"/>
            <a:ext cx="5391338" cy="46043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pPr>
            <a:r>
              <a:rPr lang="ja-JP" altLang="en-US" sz="1050" dirty="0">
                <a:latin typeface="ＭＳ Ｐ明朝" panose="02020600040205080304" pitchFamily="18" charset="-128"/>
              </a:rPr>
              <a:t>認知症医療連携のイメージ図を示す。認知機能低下のある人や認知症の人の早期発見・早期対応、診断後の診療や支援を継続するためには、地域の関係医療機関の日頃からの有機的な連携が欠かせない。かかりつけ機能を実践して</a:t>
            </a:r>
            <a:r>
              <a:rPr lang="ja-JP" altLang="en-US" sz="1050" dirty="0" err="1">
                <a:latin typeface="ＭＳ Ｐ明朝" panose="02020600040205080304" pitchFamily="18" charset="-128"/>
              </a:rPr>
              <a:t>いるかかりつけ</a:t>
            </a:r>
            <a:r>
              <a:rPr lang="ja-JP" altLang="en-US" sz="1050" dirty="0">
                <a:latin typeface="ＭＳ Ｐ明朝" panose="02020600040205080304" pitchFamily="18" charset="-128"/>
              </a:rPr>
              <a:t>医、かかりつけ薬剤師やかかりつけ歯科医の日常的な連携、などが重要である。専門職による有機的な連携のためには、地域の医療従事者による普及や啓発、合同研修会の開催などが欠かせない。認知症医療連携の構築には、各地域における医師会、歯科医師会、薬剤師会の協働が不可欠である。</a:t>
            </a:r>
          </a:p>
        </p:txBody>
      </p:sp>
      <p:sp>
        <p:nvSpPr>
          <p:cNvPr id="16691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a:solidFill>
                  <a:srgbClr val="00CC00"/>
                </a:solidFill>
                <a:latin typeface="HGPｺﾞｼｯｸM" panose="020B0600000000000000" pitchFamily="50" charset="-128"/>
                <a:ea typeface="HGPｺﾞｼｯｸM" panose="020B0600000000000000" pitchFamily="50" charset="-128"/>
              </a:defRPr>
            </a:lvl1pPr>
            <a:lvl2pPr marL="740831" indent="-283960">
              <a:defRPr kumimoji="1" sz="2800">
                <a:solidFill>
                  <a:srgbClr val="00CC00"/>
                </a:solidFill>
                <a:latin typeface="HGPｺﾞｼｯｸM" panose="020B0600000000000000" pitchFamily="50" charset="-128"/>
                <a:ea typeface="HGPｺﾞｼｯｸM" panose="020B0600000000000000" pitchFamily="50" charset="-128"/>
              </a:defRPr>
            </a:lvl2pPr>
            <a:lvl3pPr marL="1140594" indent="-226851">
              <a:defRPr kumimoji="1" sz="2800">
                <a:solidFill>
                  <a:srgbClr val="00CC00"/>
                </a:solidFill>
                <a:latin typeface="HGPｺﾞｼｯｸM" panose="020B0600000000000000" pitchFamily="50" charset="-128"/>
                <a:ea typeface="HGPｺﾞｼｯｸM" panose="020B0600000000000000" pitchFamily="50" charset="-128"/>
              </a:defRPr>
            </a:lvl3pPr>
            <a:lvl4pPr marL="1597467" indent="-226851">
              <a:defRPr kumimoji="1" sz="2800">
                <a:solidFill>
                  <a:srgbClr val="00CC00"/>
                </a:solidFill>
                <a:latin typeface="HGPｺﾞｼｯｸM" panose="020B0600000000000000" pitchFamily="50" charset="-128"/>
                <a:ea typeface="HGPｺﾞｼｯｸM" panose="020B0600000000000000" pitchFamily="50" charset="-128"/>
              </a:defRPr>
            </a:lvl4pPr>
            <a:lvl5pPr marL="2054338" indent="-226851">
              <a:defRPr kumimoji="1" sz="2800">
                <a:solidFill>
                  <a:srgbClr val="00CC00"/>
                </a:solidFill>
                <a:latin typeface="HGPｺﾞｼｯｸM" panose="020B0600000000000000" pitchFamily="50" charset="-128"/>
                <a:ea typeface="HGPｺﾞｼｯｸM" panose="020B0600000000000000" pitchFamily="50" charset="-128"/>
              </a:defRPr>
            </a:lvl5pPr>
            <a:lvl6pPr marL="2511210" indent="-226851"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6pPr>
            <a:lvl7pPr marL="2968083" indent="-226851"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7pPr>
            <a:lvl8pPr marL="3424954" indent="-226851"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8pPr>
            <a:lvl9pPr marL="3881826" indent="-226851"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9pPr>
          </a:lstStyle>
          <a:p>
            <a:pPr defTabSz="914293">
              <a:defRPr/>
            </a:pPr>
            <a:fld id="{36556A51-B022-4617-A821-0FBEB1A2C478}" type="slidenum">
              <a:rPr lang="en-US" altLang="ja-JP" sz="1200">
                <a:solidFill>
                  <a:srgbClr val="000000"/>
                </a:solidFill>
                <a:latin typeface="Arial" panose="020B0604020202020204" pitchFamily="34" charset="0"/>
                <a:ea typeface="ＭＳ Ｐゴシック" panose="020B0600070205080204" pitchFamily="50" charset="-128"/>
              </a:rPr>
              <a:pPr defTabSz="914293">
                <a:defRPr/>
              </a:pPr>
              <a:t>10</a:t>
            </a:fld>
            <a:endParaRPr lang="en-US" altLang="ja-JP" sz="1200">
              <a:solidFill>
                <a:srgbClr val="000000"/>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3858053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95375" y="925513"/>
            <a:ext cx="4908550" cy="3681412"/>
          </a:xfrm>
        </p:spPr>
      </p:sp>
      <p:sp>
        <p:nvSpPr>
          <p:cNvPr id="3" name="ノート プレースホルダー 2"/>
          <p:cNvSpPr>
            <a:spLocks noGrp="1"/>
          </p:cNvSpPr>
          <p:nvPr>
            <p:ph type="body" idx="1"/>
          </p:nvPr>
        </p:nvSpPr>
        <p:spPr>
          <a:xfrm>
            <a:off x="1095007" y="4861236"/>
            <a:ext cx="5294869" cy="4604341"/>
          </a:xfrm>
        </p:spPr>
        <p:txBody>
          <a:bodyPr/>
          <a:lstStyle/>
          <a:p>
            <a:pPr>
              <a:lnSpc>
                <a:spcPct val="100000"/>
              </a:lnSpc>
              <a:spcBef>
                <a:spcPts val="0"/>
              </a:spcBef>
            </a:pPr>
            <a:r>
              <a:rPr kumimoji="1" lang="ja-JP" altLang="en-US" sz="1050" dirty="0">
                <a:latin typeface="ＭＳ Ｐ明朝" panose="02020600040205080304" pitchFamily="18" charset="-128"/>
              </a:rPr>
              <a:t>医師、歯科医師、薬剤師が連携すること意義（連携することで得られる利点）についてまとめた。かかりつけ医における具体的な利点としては、生活状況に関する具体的・客観的な情報を得られる、</a:t>
            </a:r>
            <a:r>
              <a:rPr kumimoji="1" lang="en-US" altLang="ja-JP" sz="1050" dirty="0">
                <a:latin typeface="ＭＳ Ｐ明朝" panose="02020600040205080304" pitchFamily="18" charset="-128"/>
              </a:rPr>
              <a:t>BPSD</a:t>
            </a:r>
            <a:r>
              <a:rPr kumimoji="1" lang="ja-JP" altLang="en-US" sz="1050" dirty="0">
                <a:latin typeface="ＭＳ Ｐ明朝" panose="02020600040205080304" pitchFamily="18" charset="-128"/>
              </a:rPr>
              <a:t>に関連する要因についての情報が得られる、服薬状況の確認ができる、治療に関する本人･家族の満足度がより上がる、具体的に薬剤の副作用の説明ができる、等が挙げられる。さらに共通点も多いが、かかりつけ歯科医師では、口腔健康管理（口腔ケア・セルフケアを含む）の確認ができる、歯科治療に関する本人･家族の協力や満足度が向上する、かかりつけ薬剤師では、服薬遵守の意義について共有することができる、薬剤の副作用や日常生活に対する影響の説明ができる、などの利点が挙げられる。結果として認知症の人や家族への利点も大きくなり、日常から医師、歯科医師、薬剤師が適切に連携することでそれぞれのかかりつけ機能や専門性がより効果的に発揮できる。</a:t>
            </a:r>
          </a:p>
        </p:txBody>
      </p:sp>
    </p:spTree>
    <p:extLst>
      <p:ext uri="{BB962C8B-B14F-4D97-AF65-F5344CB8AC3E}">
        <p14:creationId xmlns:p14="http://schemas.microsoft.com/office/powerpoint/2010/main" val="1987472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Rot="1" noChangeAspect="1" noChangeArrowheads="1" noTextEdit="1"/>
          </p:cNvSpPr>
          <p:nvPr>
            <p:ph type="sldImg"/>
          </p:nvPr>
        </p:nvSpPr>
        <p:spPr>
          <a:xfrm>
            <a:off x="996950" y="766763"/>
            <a:ext cx="5119688" cy="3840162"/>
          </a:xfrm>
          <a:ln/>
        </p:spPr>
      </p:sp>
      <p:sp>
        <p:nvSpPr>
          <p:cNvPr id="310275" name="Rectangle 3"/>
          <p:cNvSpPr>
            <a:spLocks noGrp="1" noChangeArrowheads="1"/>
          </p:cNvSpPr>
          <p:nvPr>
            <p:ph type="body" idx="1"/>
          </p:nvPr>
        </p:nvSpPr>
        <p:spPr>
          <a:xfrm>
            <a:off x="996950" y="4862885"/>
            <a:ext cx="5213350" cy="4604341"/>
          </a:xfrm>
          <a:noFill/>
        </p:spPr>
        <p:txBody>
          <a:bodyPr lIns="95348" tIns="47674" rIns="95348" bIns="47674"/>
          <a:lstStyle/>
          <a:p>
            <a:pPr algn="just">
              <a:lnSpc>
                <a:spcPct val="100000"/>
              </a:lnSpc>
              <a:spcBef>
                <a:spcPts val="0"/>
              </a:spcBef>
              <a:spcAft>
                <a:spcPts val="0"/>
              </a:spcAft>
            </a:pPr>
            <a:r>
              <a:rPr lang="ja-JP" altLang="en-US" sz="1050" dirty="0">
                <a:latin typeface="ＭＳ Ｐ明朝" panose="02020600040205080304" pitchFamily="18" charset="-128"/>
              </a:rPr>
              <a:t>地域において多職種・多事業所間で連携を行うためには、地域における全体像を把握し、それぞれ異なる場所で勤務している他の職種や事業所のそれぞれの業務内容や役割を知ることが重要となる。</a:t>
            </a:r>
            <a:endParaRPr lang="en-US" altLang="ja-JP" sz="1050" dirty="0">
              <a:latin typeface="ＭＳ Ｐ明朝" panose="02020600040205080304" pitchFamily="18" charset="-128"/>
            </a:endParaRPr>
          </a:p>
          <a:p>
            <a:pPr algn="just">
              <a:lnSpc>
                <a:spcPct val="100000"/>
              </a:lnSpc>
              <a:spcBef>
                <a:spcPts val="0"/>
              </a:spcBef>
              <a:spcAft>
                <a:spcPts val="0"/>
              </a:spcAft>
            </a:pPr>
            <a:r>
              <a:rPr lang="ja-JP" altLang="en-US" sz="1050" dirty="0">
                <a:latin typeface="ＭＳ Ｐ明朝" panose="02020600040205080304" pitchFamily="18" charset="-128"/>
              </a:rPr>
              <a:t>一人の支援対象の課題を把握したうえで、連携による対象者への効果が最大化するように連携の意義を明確にして、関係各所に連絡しあい対象者情報を共有し、互いが実施可能な医療・介護の内容を共有する。</a:t>
            </a:r>
            <a:endParaRPr lang="en-US" altLang="ja-JP" sz="1050" dirty="0">
              <a:latin typeface="ＭＳ Ｐ明朝" panose="02020600040205080304" pitchFamily="18" charset="-128"/>
            </a:endParaRPr>
          </a:p>
          <a:p>
            <a:pPr algn="just">
              <a:lnSpc>
                <a:spcPct val="100000"/>
              </a:lnSpc>
              <a:spcBef>
                <a:spcPts val="0"/>
              </a:spcBef>
              <a:spcAft>
                <a:spcPts val="0"/>
              </a:spcAft>
            </a:pPr>
            <a:r>
              <a:rPr lang="ja-JP" altLang="en-US" sz="1050" dirty="0">
                <a:latin typeface="ＭＳ Ｐ明朝" panose="02020600040205080304" pitchFamily="18" charset="-128"/>
              </a:rPr>
              <a:t>スライドでは、本人・家族に関わる多職種の主な役割が記載されている。連携相手の業務内容をたがいに理解した上で、日頃から忌憚のない意見交換ができるようにしておくことが重要である。</a:t>
            </a:r>
            <a:endParaRPr lang="ja-JP" altLang="ja-JP" sz="1050" dirty="0">
              <a:latin typeface="ＭＳ Ｐ明朝" panose="02020600040205080304" pitchFamily="18" charset="-128"/>
            </a:endParaRPr>
          </a:p>
        </p:txBody>
      </p:sp>
    </p:spTree>
    <p:extLst>
      <p:ext uri="{BB962C8B-B14F-4D97-AF65-F5344CB8AC3E}">
        <p14:creationId xmlns:p14="http://schemas.microsoft.com/office/powerpoint/2010/main" val="4163064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xfrm>
            <a:off x="1000125" y="766763"/>
            <a:ext cx="5119688" cy="3840162"/>
          </a:xfrm>
          <a:ln/>
        </p:spPr>
      </p:sp>
      <p:sp>
        <p:nvSpPr>
          <p:cNvPr id="304131" name="Rectangle 3"/>
          <p:cNvSpPr>
            <a:spLocks noGrp="1" noChangeArrowheads="1"/>
          </p:cNvSpPr>
          <p:nvPr>
            <p:ph type="body" idx="1"/>
          </p:nvPr>
        </p:nvSpPr>
        <p:spPr>
          <a:xfrm>
            <a:off x="1000125" y="4862885"/>
            <a:ext cx="5394038" cy="4604341"/>
          </a:xfrm>
          <a:noFill/>
        </p:spPr>
        <p:txBody>
          <a:bodyPr lIns="95356" tIns="47678" rIns="95356" bIns="47678"/>
          <a:lstStyle/>
          <a:p>
            <a:pPr eaLnBrk="1" hangingPunct="1">
              <a:lnSpc>
                <a:spcPct val="100000"/>
              </a:lnSpc>
              <a:spcBef>
                <a:spcPts val="0"/>
              </a:spcBef>
            </a:pPr>
            <a:r>
              <a:rPr lang="ja-JP" altLang="en-US" sz="1050" dirty="0">
                <a:latin typeface="ＭＳ Ｐ明朝" panose="02020600040205080304" pitchFamily="18" charset="-128"/>
              </a:rPr>
              <a:t>ケアマネジャーは、認知症の人に関わるケアチームをコーディネートし、本人にとっての適切な生活支援が可能になるよう、各職種の業務のバランスをマネジメントする。</a:t>
            </a:r>
          </a:p>
          <a:p>
            <a:pPr eaLnBrk="1" hangingPunct="1">
              <a:lnSpc>
                <a:spcPct val="100000"/>
              </a:lnSpc>
              <a:spcBef>
                <a:spcPts val="0"/>
              </a:spcBef>
            </a:pPr>
            <a:r>
              <a:rPr lang="ja-JP" altLang="en-US" sz="1050" dirty="0">
                <a:latin typeface="ＭＳ Ｐ明朝" panose="02020600040205080304" pitchFamily="18" charset="-128"/>
              </a:rPr>
              <a:t>① 認知症の人の情報はケアマネジャーに集約され、アセスメントが行われた上でケアプランに活かされる。</a:t>
            </a:r>
          </a:p>
          <a:p>
            <a:pPr eaLnBrk="1" hangingPunct="1">
              <a:lnSpc>
                <a:spcPct val="100000"/>
              </a:lnSpc>
              <a:spcBef>
                <a:spcPts val="0"/>
              </a:spcBef>
            </a:pPr>
            <a:r>
              <a:rPr lang="ja-JP" altLang="en-US" sz="1050" dirty="0">
                <a:latin typeface="ＭＳ Ｐ明朝" panose="02020600040205080304" pitchFamily="18" charset="-128"/>
              </a:rPr>
              <a:t>② 病気や障害を抱える認知症の人の生活支援では、疾患の管理ニーズが最優先となることがある。疾病･障害・身体状況の把握は、常にかかりつけ医・かかりつけ歯科医との連携が必要となる。</a:t>
            </a:r>
          </a:p>
          <a:p>
            <a:pPr eaLnBrk="1" hangingPunct="1">
              <a:lnSpc>
                <a:spcPct val="100000"/>
              </a:lnSpc>
              <a:spcBef>
                <a:spcPts val="0"/>
              </a:spcBef>
            </a:pPr>
            <a:r>
              <a:rPr lang="ja-JP" altLang="en-US" sz="1050" dirty="0">
                <a:latin typeface="ＭＳ Ｐ明朝" panose="02020600040205080304" pitchFamily="18" charset="-128"/>
              </a:rPr>
              <a:t>③ サービス担当者会議は、認知症の人にかかるケアチームの共通理解・共通認識の場として重要である。更新時やケアプラン変更時には、必ず開催しなければならない。</a:t>
            </a:r>
            <a:endParaRPr lang="en-US" altLang="ja-JP" sz="1050" dirty="0">
              <a:latin typeface="ＭＳ Ｐ明朝" panose="02020600040205080304" pitchFamily="18" charset="-128"/>
            </a:endParaRPr>
          </a:p>
          <a:p>
            <a:pPr eaLnBrk="1" hangingPunct="1">
              <a:lnSpc>
                <a:spcPct val="100000"/>
              </a:lnSpc>
              <a:spcBef>
                <a:spcPts val="0"/>
              </a:spcBef>
            </a:pPr>
            <a:r>
              <a:rPr lang="ja-JP" altLang="en-US" sz="1050" dirty="0">
                <a:latin typeface="ＭＳ Ｐ明朝" panose="02020600040205080304" pitchFamily="18" charset="-128"/>
              </a:rPr>
              <a:t>会議室や本人の自宅で行われることがあり、可能な限り出席することが望ましい。</a:t>
            </a:r>
          </a:p>
          <a:p>
            <a:pPr eaLnBrk="1" hangingPunct="1">
              <a:lnSpc>
                <a:spcPct val="100000"/>
              </a:lnSpc>
              <a:spcBef>
                <a:spcPts val="0"/>
              </a:spcBef>
            </a:pPr>
            <a:endParaRPr lang="ja-JP" altLang="ja-JP" sz="1050" dirty="0">
              <a:latin typeface="ＭＳ Ｐ明朝" panose="02020600040205080304" pitchFamily="18" charset="-128"/>
            </a:endParaRPr>
          </a:p>
        </p:txBody>
      </p:sp>
    </p:spTree>
    <p:extLst>
      <p:ext uri="{BB962C8B-B14F-4D97-AF65-F5344CB8AC3E}">
        <p14:creationId xmlns:p14="http://schemas.microsoft.com/office/powerpoint/2010/main" val="3196893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p:cNvSpPr>
            <a:spLocks noGrp="1"/>
          </p:cNvSpPr>
          <p:nvPr>
            <p:ph type="body" idx="1"/>
          </p:nvPr>
        </p:nvSpPr>
        <p:spPr bwMode="auto">
          <a:xfrm>
            <a:off x="992188" y="4861236"/>
            <a:ext cx="5397688" cy="46043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0000"/>
              </a:lnSpc>
              <a:spcBef>
                <a:spcPts val="0"/>
              </a:spcBef>
            </a:pPr>
            <a:r>
              <a:rPr lang="ja-JP" altLang="en-US" sz="1050" dirty="0">
                <a:latin typeface="ＭＳ Ｐ明朝" panose="02020600040205080304" pitchFamily="18" charset="-128"/>
              </a:rPr>
              <a:t>認知症の人が日常生活・社会生活の場面において、自分で選んで自分で決めることの重要性、その支援の必要性に鑑み、「認知症の人の日常生活・社会生活における意思決定支援ガイドライン」が策定され、平成</a:t>
            </a:r>
            <a:r>
              <a:rPr lang="en-US" altLang="ja-JP" sz="1050" dirty="0">
                <a:latin typeface="ＭＳ Ｐ明朝" panose="02020600040205080304" pitchFamily="18" charset="-128"/>
              </a:rPr>
              <a:t>30</a:t>
            </a:r>
            <a:r>
              <a:rPr lang="ja-JP" altLang="en-US" sz="1050" dirty="0">
                <a:latin typeface="ＭＳ Ｐ明朝" panose="02020600040205080304" pitchFamily="18" charset="-128"/>
              </a:rPr>
              <a:t>年</a:t>
            </a:r>
            <a:r>
              <a:rPr lang="en-US" altLang="ja-JP" sz="1050" dirty="0">
                <a:latin typeface="ＭＳ Ｐ明朝" panose="02020600040205080304" pitchFamily="18" charset="-128"/>
              </a:rPr>
              <a:t>6</a:t>
            </a:r>
            <a:r>
              <a:rPr lang="ja-JP" altLang="en-US" sz="1050" dirty="0">
                <a:latin typeface="ＭＳ Ｐ明朝" panose="02020600040205080304" pitchFamily="18" charset="-128"/>
              </a:rPr>
              <a:t>月に公表された。 </a:t>
            </a:r>
          </a:p>
          <a:p>
            <a:pPr>
              <a:lnSpc>
                <a:spcPct val="100000"/>
              </a:lnSpc>
              <a:spcBef>
                <a:spcPts val="0"/>
              </a:spcBef>
            </a:pPr>
            <a:r>
              <a:rPr lang="ja-JP" altLang="en-US" sz="1050" dirty="0">
                <a:latin typeface="ＭＳ Ｐ明朝" panose="02020600040205080304" pitchFamily="18" charset="-128"/>
              </a:rPr>
              <a:t>認知症の人は自分で決められない人ではなく、意思決定しながら尊厳を持って暮らしていくことの重要性について全ての人が認識することが必要であり、「決められないときに代わりに決めてあげる」のではなく、「認知症の人が自分で決めることを支援する」ことが意思決定支援の基本原則である。本ガイドラインでは、認知症の人ための（認知症と診断された場合に限らず、認知機能の低下が疑われ、意思決定能力が不十分な人を含む）、認知症の人の意思決定支援に関わる全ての人による（意思決定支援者）、認知症の人の意思決定をプロセスとして支援するもの（意思形成支援、意思表明支援、意思実現支援）などの基本事項が整理されている。</a:t>
            </a:r>
          </a:p>
          <a:p>
            <a:pPr>
              <a:lnSpc>
                <a:spcPct val="100000"/>
              </a:lnSpc>
              <a:spcBef>
                <a:spcPts val="0"/>
              </a:spcBef>
            </a:pPr>
            <a:r>
              <a:rPr lang="ja-JP" altLang="en-US" sz="1050" dirty="0">
                <a:latin typeface="ＭＳ Ｐ明朝" panose="02020600040205080304" pitchFamily="18" charset="-128"/>
              </a:rPr>
              <a:t>本ガイドラインの理解や実践につなぐための研修も令和元年度から展開されている。</a:t>
            </a:r>
          </a:p>
          <a:p>
            <a:pPr>
              <a:lnSpc>
                <a:spcPct val="100000"/>
              </a:lnSpc>
              <a:spcBef>
                <a:spcPts val="0"/>
              </a:spcBef>
            </a:pPr>
            <a:endParaRPr lang="ja-JP" altLang="en-US" sz="1050" dirty="0">
              <a:latin typeface="ＭＳ Ｐ明朝" panose="02020600040205080304" pitchFamily="18" charset="-128"/>
            </a:endParaRPr>
          </a:p>
          <a:p>
            <a:pPr>
              <a:lnSpc>
                <a:spcPct val="100000"/>
              </a:lnSpc>
              <a:spcBef>
                <a:spcPts val="0"/>
              </a:spcBef>
            </a:pPr>
            <a:r>
              <a:rPr lang="ja-JP" altLang="en-US" sz="1050" dirty="0">
                <a:latin typeface="ＭＳ Ｐ明朝" panose="02020600040205080304" pitchFamily="18" charset="-128"/>
              </a:rPr>
              <a:t>認知症の人の日常生活・社会生活における意思決定支援ガイドライン</a:t>
            </a:r>
          </a:p>
          <a:p>
            <a:pPr>
              <a:lnSpc>
                <a:spcPct val="100000"/>
              </a:lnSpc>
              <a:spcBef>
                <a:spcPts val="0"/>
              </a:spcBef>
            </a:pPr>
            <a:r>
              <a:rPr lang="en-US" altLang="ja-JP" sz="1050" dirty="0">
                <a:latin typeface="ＭＳ Ｐ明朝" panose="02020600040205080304" pitchFamily="18" charset="-128"/>
              </a:rPr>
              <a:t>URL</a:t>
            </a:r>
            <a:r>
              <a:rPr lang="ja-JP" altLang="en-US" sz="1050" dirty="0">
                <a:latin typeface="ＭＳ Ｐ明朝" panose="02020600040205080304" pitchFamily="18" charset="-128"/>
              </a:rPr>
              <a:t>：</a:t>
            </a:r>
            <a:r>
              <a:rPr lang="en-US" altLang="ja-JP" sz="1050" dirty="0">
                <a:latin typeface="ＭＳ Ｐ明朝" panose="02020600040205080304" pitchFamily="18" charset="-128"/>
              </a:rPr>
              <a:t>https://www.mhlw.go.jp/stf/seisakunitsuite/bunya/0000212395.html</a:t>
            </a:r>
          </a:p>
          <a:p>
            <a:pPr>
              <a:lnSpc>
                <a:spcPct val="100000"/>
              </a:lnSpc>
              <a:spcBef>
                <a:spcPts val="0"/>
              </a:spcBef>
            </a:pPr>
            <a:endParaRPr lang="en-US" altLang="ja-JP" sz="1050" dirty="0">
              <a:latin typeface="ＭＳ Ｐ明朝" panose="02020600040205080304" pitchFamily="18" charset="-128"/>
            </a:endParaRPr>
          </a:p>
        </p:txBody>
      </p:sp>
      <p:sp>
        <p:nvSpPr>
          <p:cNvPr id="4" name="スライド番号プレースホルダー 3"/>
          <p:cNvSpPr>
            <a:spLocks noGrp="1"/>
          </p:cNvSpPr>
          <p:nvPr>
            <p:ph type="sldNum" sz="quarter" idx="5"/>
          </p:nvPr>
        </p:nvSpPr>
        <p:spPr/>
        <p:txBody>
          <a:bodyPr/>
          <a:lstStyle/>
          <a:p>
            <a:pPr defTabSz="914293">
              <a:defRPr/>
            </a:pPr>
            <a:fld id="{8C55BAE4-16A7-491B-A719-0CDAED092CC5}" type="slidenum">
              <a:rPr lang="ja-JP" altLang="en-US">
                <a:solidFill>
                  <a:prstClr val="black"/>
                </a:solidFill>
              </a:rPr>
              <a:pPr defTabSz="914293">
                <a:defRPr/>
              </a:pPr>
              <a:t>14</a:t>
            </a:fld>
            <a:endParaRPr lang="ja-JP" altLang="en-US">
              <a:solidFill>
                <a:prstClr val="black"/>
              </a:solidFill>
            </a:endParaRPr>
          </a:p>
        </p:txBody>
      </p:sp>
    </p:spTree>
    <p:extLst>
      <p:ext uri="{BB962C8B-B14F-4D97-AF65-F5344CB8AC3E}">
        <p14:creationId xmlns:p14="http://schemas.microsoft.com/office/powerpoint/2010/main" val="2286985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8" name="Rectangle 2"/>
          <p:cNvSpPr>
            <a:spLocks noGrp="1" noRot="1" noChangeAspect="1" noChangeArrowheads="1" noTextEdit="1"/>
          </p:cNvSpPr>
          <p:nvPr>
            <p:ph type="sldImg"/>
          </p:nvPr>
        </p:nvSpPr>
        <p:spPr>
          <a:xfrm>
            <a:off x="998538" y="768350"/>
            <a:ext cx="5119687" cy="3838575"/>
          </a:xfrm>
          <a:ln/>
        </p:spPr>
      </p:sp>
      <p:sp>
        <p:nvSpPr>
          <p:cNvPr id="216069" name="Rectangle 3"/>
          <p:cNvSpPr>
            <a:spLocks noGrp="1" noChangeArrowheads="1"/>
          </p:cNvSpPr>
          <p:nvPr>
            <p:ph type="body" idx="1"/>
          </p:nvPr>
        </p:nvSpPr>
        <p:spPr>
          <a:xfrm>
            <a:off x="998538" y="4861236"/>
            <a:ext cx="5391338" cy="4604341"/>
          </a:xfrm>
          <a:noFill/>
        </p:spPr>
        <p:txBody>
          <a:bodyPr lIns="68395" tIns="34197" rIns="68395" bIns="34197"/>
          <a:lstStyle/>
          <a:p>
            <a:pPr eaLnBrk="1" hangingPunct="1">
              <a:lnSpc>
                <a:spcPct val="100000"/>
              </a:lnSpc>
              <a:spcBef>
                <a:spcPts val="0"/>
              </a:spcBef>
            </a:pPr>
            <a:r>
              <a:rPr lang="ja-JP" altLang="en-US" sz="1050" dirty="0">
                <a:latin typeface="ＭＳ Ｐ明朝" panose="02020600040205080304" pitchFamily="18" charset="-128"/>
              </a:rPr>
              <a:t>認知症の人の日常生活・社会生活における意思決定支援ガイドラインにおける意思決定支援とは、認知症の人が自ら意思決定できるように、そのプロセスを支援するものと定義されている。そのプロセスには、本人が「意思を形成すること」の支援と、本人が「意思を表明すること」の支援を中心とし、本人が「意思を実現する」ための支援までが含まれる。本人の意思の尊重、意思決定能力への配慮、早期からの継続支援などが前提となり、支援方法に困難や疑問を感じた場合などには、支援する関係者による話し合い（意思決定支援チーム会議）によって、多面的な情報や意見交換を行いながら支援していくことが重要である。</a:t>
            </a:r>
          </a:p>
          <a:p>
            <a:pPr eaLnBrk="1" hangingPunct="1">
              <a:lnSpc>
                <a:spcPct val="100000"/>
              </a:lnSpc>
              <a:spcBef>
                <a:spcPts val="0"/>
              </a:spcBef>
            </a:pPr>
            <a:r>
              <a:rPr lang="ja-JP" altLang="en-US" sz="1050" dirty="0">
                <a:latin typeface="ＭＳ Ｐ明朝" panose="02020600040205080304" pitchFamily="18" charset="-128"/>
              </a:rPr>
              <a:t>また、本人の特性に応じた意思決定支援を行うためには、多職種協働により、あらかじめ本人の意思決定の支援を行う等の取組を推進することも重要であり、そのためには本ガイドラインが医療・介護従事者への研修において活用されることが望まれる。</a:t>
            </a:r>
          </a:p>
        </p:txBody>
      </p:sp>
    </p:spTree>
    <p:extLst>
      <p:ext uri="{BB962C8B-B14F-4D97-AF65-F5344CB8AC3E}">
        <p14:creationId xmlns:p14="http://schemas.microsoft.com/office/powerpoint/2010/main" val="3950922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Rot="1" noChangeAspect="1" noChangeArrowheads="1" noTextEdit="1"/>
          </p:cNvSpPr>
          <p:nvPr>
            <p:ph type="sldImg"/>
          </p:nvPr>
        </p:nvSpPr>
        <p:spPr>
          <a:xfrm>
            <a:off x="946150" y="752475"/>
            <a:ext cx="5011738" cy="3759200"/>
          </a:xfrm>
          <a:ln/>
        </p:spPr>
      </p:sp>
      <p:sp>
        <p:nvSpPr>
          <p:cNvPr id="333827" name="Rectangle 3"/>
          <p:cNvSpPr>
            <a:spLocks noGrp="1" noChangeArrowheads="1"/>
          </p:cNvSpPr>
          <p:nvPr>
            <p:ph type="body" idx="1"/>
          </p:nvPr>
        </p:nvSpPr>
        <p:spPr>
          <a:xfrm>
            <a:off x="918859" y="4759441"/>
            <a:ext cx="5050454" cy="4509539"/>
          </a:xfrm>
          <a:noFill/>
        </p:spPr>
        <p:txBody>
          <a:bodyPr lIns="93018" tIns="46509" rIns="93018" bIns="46509"/>
          <a:lstStyle/>
          <a:p>
            <a:pPr eaLnBrk="1" hangingPunct="1">
              <a:lnSpc>
                <a:spcPct val="100000"/>
              </a:lnSpc>
              <a:spcBef>
                <a:spcPts val="0"/>
              </a:spcBef>
            </a:pPr>
            <a:r>
              <a:rPr lang="en-US" altLang="ja-JP" sz="1050" dirty="0">
                <a:latin typeface="ＭＳ Ｐ明朝" panose="02020600040205080304" pitchFamily="18" charset="-128"/>
              </a:rPr>
              <a:t>65</a:t>
            </a:r>
            <a:r>
              <a:rPr lang="ja-JP" altLang="en-US" sz="1050" dirty="0">
                <a:latin typeface="ＭＳ Ｐ明朝" panose="02020600040205080304" pitchFamily="18" charset="-128"/>
              </a:rPr>
              <a:t>歳未満で発症する認知症を若年性認知症という。</a:t>
            </a:r>
          </a:p>
          <a:p>
            <a:pPr eaLnBrk="1" hangingPunct="1">
              <a:lnSpc>
                <a:spcPct val="100000"/>
              </a:lnSpc>
              <a:spcBef>
                <a:spcPts val="0"/>
              </a:spcBef>
            </a:pPr>
            <a:r>
              <a:rPr lang="ja-JP" altLang="en-US" sz="1050" dirty="0">
                <a:latin typeface="ＭＳ Ｐ明朝" panose="02020600040205080304" pitchFamily="18" charset="-128"/>
              </a:rPr>
              <a:t>全国における若年性認知症者数は、令和</a:t>
            </a:r>
            <a:r>
              <a:rPr lang="en-US" altLang="ja-JP" sz="1050" dirty="0">
                <a:latin typeface="ＭＳ Ｐ明朝" panose="02020600040205080304" pitchFamily="18" charset="-128"/>
              </a:rPr>
              <a:t>2</a:t>
            </a:r>
            <a:r>
              <a:rPr lang="ja-JP" altLang="en-US" sz="1050" dirty="0">
                <a:latin typeface="ＭＳ Ｐ明朝" panose="02020600040205080304" pitchFamily="18" charset="-128"/>
              </a:rPr>
              <a:t>年</a:t>
            </a:r>
            <a:r>
              <a:rPr lang="en-US" altLang="ja-JP" sz="1050" dirty="0">
                <a:latin typeface="ＭＳ Ｐ明朝" panose="02020600040205080304" pitchFamily="18" charset="-128"/>
              </a:rPr>
              <a:t>3</a:t>
            </a:r>
            <a:r>
              <a:rPr lang="ja-JP" altLang="en-US" sz="1050" dirty="0">
                <a:latin typeface="ＭＳ Ｐ明朝" panose="02020600040205080304" pitchFamily="18" charset="-128"/>
              </a:rPr>
              <a:t>月公表のデータにおいて約</a:t>
            </a:r>
            <a:r>
              <a:rPr lang="en-US" altLang="ja-JP" sz="1050" dirty="0">
                <a:latin typeface="ＭＳ Ｐ明朝" panose="02020600040205080304" pitchFamily="18" charset="-128"/>
              </a:rPr>
              <a:t>3.57</a:t>
            </a:r>
            <a:r>
              <a:rPr lang="ja-JP" altLang="en-US" sz="1050" dirty="0">
                <a:latin typeface="ＭＳ Ｐ明朝" panose="02020600040205080304" pitchFamily="18" charset="-128"/>
              </a:rPr>
              <a:t>万人と推計された。</a:t>
            </a:r>
            <a:r>
              <a:rPr lang="en-US" altLang="ja-JP" sz="1050" dirty="0">
                <a:latin typeface="ＭＳ Ｐ明朝" panose="02020600040205080304" pitchFamily="18" charset="-128"/>
              </a:rPr>
              <a:t>H21</a:t>
            </a:r>
            <a:r>
              <a:rPr lang="ja-JP" altLang="en-US" sz="1050" dirty="0">
                <a:latin typeface="ＭＳ Ｐ明朝" panose="02020600040205080304" pitchFamily="18" charset="-128"/>
              </a:rPr>
              <a:t>年の前回調査より有病者数は減少しているが、当該年代の人口が減少していることが理由と考えられている。基礎疾患の内訳を見るとアルツハイマー型認知症の割合が過半数を占めている状況であった。</a:t>
            </a:r>
          </a:p>
          <a:p>
            <a:pPr eaLnBrk="1" hangingPunct="1">
              <a:lnSpc>
                <a:spcPct val="100000"/>
              </a:lnSpc>
              <a:spcBef>
                <a:spcPts val="0"/>
              </a:spcBef>
            </a:pPr>
            <a:r>
              <a:rPr lang="ja-JP" altLang="en-US" sz="1050" dirty="0">
                <a:latin typeface="ＭＳ Ｐ明朝" panose="02020600040205080304" pitchFamily="18" charset="-128"/>
              </a:rPr>
              <a:t>若年性認知症は高齢発症の認知症と比較して</a:t>
            </a:r>
          </a:p>
          <a:p>
            <a:pPr eaLnBrk="1" hangingPunct="1">
              <a:lnSpc>
                <a:spcPct val="100000"/>
              </a:lnSpc>
              <a:spcBef>
                <a:spcPts val="0"/>
              </a:spcBef>
            </a:pPr>
            <a:r>
              <a:rPr lang="ja-JP" altLang="en-US" sz="1050" dirty="0">
                <a:latin typeface="ＭＳ Ｐ明朝" panose="02020600040205080304" pitchFamily="18" charset="-128"/>
              </a:rPr>
              <a:t>　 ○発症年齢が若く男性に多いこと。　</a:t>
            </a:r>
          </a:p>
          <a:p>
            <a:pPr eaLnBrk="1" hangingPunct="1">
              <a:lnSpc>
                <a:spcPct val="100000"/>
              </a:lnSpc>
              <a:spcBef>
                <a:spcPts val="0"/>
              </a:spcBef>
            </a:pPr>
            <a:r>
              <a:rPr lang="ja-JP" altLang="en-US" sz="1050" dirty="0">
                <a:latin typeface="ＭＳ Ｐ明朝" panose="02020600040205080304" pitchFamily="18" charset="-128"/>
              </a:rPr>
              <a:t>　 ○初期の症状が認知症特有でないため診断しにくく、また本人や周囲が様子の変化には気づくが、適切な医療への受診が遅れがちであること。</a:t>
            </a:r>
          </a:p>
          <a:p>
            <a:pPr eaLnBrk="1" hangingPunct="1">
              <a:lnSpc>
                <a:spcPct val="100000"/>
              </a:lnSpc>
              <a:spcBef>
                <a:spcPts val="0"/>
              </a:spcBef>
            </a:pPr>
            <a:r>
              <a:rPr lang="ja-JP" altLang="en-US" sz="1050" dirty="0">
                <a:latin typeface="ＭＳ Ｐ明朝" panose="02020600040205080304" pitchFamily="18" charset="-128"/>
              </a:rPr>
              <a:t>　 ○子の養育や親の介護の時期と重なることが多く、社会経済的な問題が大きいこと。</a:t>
            </a:r>
          </a:p>
          <a:p>
            <a:pPr eaLnBrk="1" hangingPunct="1">
              <a:lnSpc>
                <a:spcPct val="100000"/>
              </a:lnSpc>
              <a:spcBef>
                <a:spcPts val="0"/>
              </a:spcBef>
            </a:pPr>
            <a:r>
              <a:rPr lang="ja-JP" altLang="en-US" sz="1050" dirty="0">
                <a:latin typeface="ＭＳ Ｐ明朝" panose="02020600040205080304" pitchFamily="18" charset="-128"/>
              </a:rPr>
              <a:t>　 ○主たる介護者が配偶者に集中し、本人や配偶者の親などの介護が重なり、時に複数介護になること。</a:t>
            </a:r>
          </a:p>
          <a:p>
            <a:pPr eaLnBrk="1" hangingPunct="1">
              <a:lnSpc>
                <a:spcPct val="100000"/>
              </a:lnSpc>
              <a:spcBef>
                <a:spcPts val="0"/>
              </a:spcBef>
            </a:pPr>
            <a:r>
              <a:rPr lang="ja-JP" altLang="en-US" sz="1050" dirty="0">
                <a:latin typeface="ＭＳ Ｐ明朝" panose="02020600040205080304" pitchFamily="18" charset="-128"/>
              </a:rPr>
              <a:t>　 ○本人・配偶者の就労継続、子の養育の継続、子の結婚への影響等、家庭内での課題が多い。</a:t>
            </a:r>
          </a:p>
          <a:p>
            <a:pPr eaLnBrk="1" hangingPunct="1">
              <a:lnSpc>
                <a:spcPct val="100000"/>
              </a:lnSpc>
              <a:spcBef>
                <a:spcPts val="0"/>
              </a:spcBef>
            </a:pPr>
            <a:r>
              <a:rPr lang="ja-JP" altLang="en-US" sz="1050" dirty="0">
                <a:latin typeface="ＭＳ Ｐ明朝" panose="02020600040205080304" pitchFamily="18" charset="-128"/>
              </a:rPr>
              <a:t>　 〇若年性認知症の本人に適した公的なサービスが少ないことや、情報の少なさによって適切な支援に結び付きにくい</a:t>
            </a:r>
          </a:p>
          <a:p>
            <a:pPr eaLnBrk="1" hangingPunct="1">
              <a:lnSpc>
                <a:spcPct val="100000"/>
              </a:lnSpc>
              <a:spcBef>
                <a:spcPts val="0"/>
              </a:spcBef>
            </a:pPr>
            <a:r>
              <a:rPr lang="ja-JP" altLang="en-US" sz="1050" dirty="0">
                <a:latin typeface="ＭＳ Ｐ明朝" panose="02020600040205080304" pitchFamily="18" charset="-128"/>
              </a:rPr>
              <a:t>といった課題があげられる。</a:t>
            </a:r>
          </a:p>
          <a:p>
            <a:pPr eaLnBrk="1" hangingPunct="1">
              <a:lnSpc>
                <a:spcPct val="100000"/>
              </a:lnSpc>
              <a:spcBef>
                <a:spcPts val="0"/>
              </a:spcBef>
            </a:pPr>
            <a:endParaRPr lang="ja-JP" altLang="ja-JP" sz="1050" dirty="0">
              <a:latin typeface="ＭＳ Ｐ明朝" panose="02020600040205080304" pitchFamily="18" charset="-128"/>
            </a:endParaRPr>
          </a:p>
        </p:txBody>
      </p:sp>
    </p:spTree>
    <p:extLst>
      <p:ext uri="{BB962C8B-B14F-4D97-AF65-F5344CB8AC3E}">
        <p14:creationId xmlns:p14="http://schemas.microsoft.com/office/powerpoint/2010/main" val="4116931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858643" y="4861236"/>
            <a:ext cx="5531233" cy="4604341"/>
          </a:xfrm>
        </p:spPr>
        <p:txBody>
          <a:bodyPr/>
          <a:lstStyle/>
          <a:p>
            <a:r>
              <a:rPr kumimoji="1" lang="ja-JP" altLang="en-US" sz="1050" dirty="0"/>
              <a:t>超高齢者を迎えた本邦では高齢者の増加に伴い認知症高齢者も増加し、認知症有病率が一定である場合では、</a:t>
            </a:r>
            <a:r>
              <a:rPr kumimoji="1" lang="en-US" altLang="ja-JP" sz="1050" dirty="0"/>
              <a:t>2025</a:t>
            </a:r>
            <a:r>
              <a:rPr kumimoji="1" lang="ja-JP" altLang="en-US" sz="1050" dirty="0"/>
              <a:t>年に</a:t>
            </a:r>
            <a:r>
              <a:rPr kumimoji="1" lang="en-US" altLang="ja-JP" sz="1050" dirty="0"/>
              <a:t>675</a:t>
            </a:r>
            <a:r>
              <a:rPr kumimoji="1" lang="ja-JP" altLang="en-US" sz="1050" dirty="0"/>
              <a:t>万人（高齢者に占める割合</a:t>
            </a:r>
            <a:r>
              <a:rPr kumimoji="1" lang="en-US" altLang="ja-JP" sz="1050" dirty="0"/>
              <a:t>19.0%</a:t>
            </a:r>
            <a:r>
              <a:rPr kumimoji="1" lang="ja-JP" altLang="en-US" sz="1050" dirty="0"/>
              <a:t>）、</a:t>
            </a:r>
            <a:r>
              <a:rPr kumimoji="1" lang="en-US" altLang="ja-JP" sz="1050" dirty="0"/>
              <a:t>2040</a:t>
            </a:r>
            <a:r>
              <a:rPr kumimoji="1" lang="ja-JP" altLang="en-US" sz="1050" dirty="0"/>
              <a:t>年に</a:t>
            </a:r>
            <a:r>
              <a:rPr kumimoji="1" lang="en-US" altLang="ja-JP" sz="1050" dirty="0"/>
              <a:t>802</a:t>
            </a:r>
            <a:r>
              <a:rPr kumimoji="1" lang="ja-JP" altLang="en-US" sz="1050" dirty="0"/>
              <a:t>万人（同</a:t>
            </a:r>
            <a:r>
              <a:rPr kumimoji="1" lang="en-US" altLang="ja-JP" sz="1050" dirty="0"/>
              <a:t>21.4%</a:t>
            </a:r>
            <a:r>
              <a:rPr kumimoji="1" lang="ja-JP" altLang="en-US" sz="1050" dirty="0"/>
              <a:t>）、</a:t>
            </a:r>
            <a:r>
              <a:rPr kumimoji="1" lang="en-US" altLang="ja-JP" sz="1050" dirty="0"/>
              <a:t>2060</a:t>
            </a:r>
            <a:r>
              <a:rPr kumimoji="1" lang="ja-JP" altLang="en-US" sz="1050" dirty="0"/>
              <a:t>年には</a:t>
            </a:r>
            <a:r>
              <a:rPr kumimoji="1" lang="en-US" altLang="ja-JP" sz="1050" dirty="0"/>
              <a:t>850</a:t>
            </a:r>
            <a:r>
              <a:rPr kumimoji="1" lang="ja-JP" altLang="en-US" sz="1050" dirty="0"/>
              <a:t>万人（同</a:t>
            </a:r>
            <a:r>
              <a:rPr kumimoji="1" lang="en-US" altLang="ja-JP" sz="1050" dirty="0"/>
              <a:t>25.3%</a:t>
            </a:r>
            <a:r>
              <a:rPr kumimoji="1" lang="ja-JP" altLang="en-US" sz="1050" dirty="0"/>
              <a:t>）になると推計されている。</a:t>
            </a:r>
          </a:p>
          <a:p>
            <a:r>
              <a:rPr kumimoji="1" lang="ja-JP" altLang="en-US" sz="1050" dirty="0"/>
              <a:t>さらに、認知症有病率が上昇する場合（</a:t>
            </a:r>
            <a:r>
              <a:rPr kumimoji="1" lang="en-US" altLang="ja-JP" sz="1050" dirty="0"/>
              <a:t>2060</a:t>
            </a:r>
            <a:r>
              <a:rPr kumimoji="1" lang="ja-JP" altLang="en-US" sz="1050" dirty="0"/>
              <a:t>年までに糖尿病の有病率が</a:t>
            </a:r>
            <a:r>
              <a:rPr kumimoji="1" lang="en-US" altLang="ja-JP" sz="1050" dirty="0"/>
              <a:t>20</a:t>
            </a:r>
            <a:r>
              <a:rPr kumimoji="1" lang="ja-JP" altLang="en-US" sz="1050" dirty="0"/>
              <a:t>％増加すると仮定した場合）には、</a:t>
            </a:r>
            <a:r>
              <a:rPr kumimoji="1" lang="en-US" altLang="ja-JP" sz="1050" dirty="0"/>
              <a:t>2025</a:t>
            </a:r>
            <a:r>
              <a:rPr kumimoji="1" lang="ja-JP" altLang="en-US" sz="1050" dirty="0"/>
              <a:t>年に</a:t>
            </a:r>
            <a:r>
              <a:rPr kumimoji="1" lang="en-US" altLang="ja-JP" sz="1050" dirty="0"/>
              <a:t>730</a:t>
            </a:r>
            <a:r>
              <a:rPr kumimoji="1" lang="ja-JP" altLang="en-US" sz="1050" dirty="0"/>
              <a:t>万人（同</a:t>
            </a:r>
            <a:r>
              <a:rPr kumimoji="1" lang="en-US" altLang="ja-JP" sz="1050" dirty="0"/>
              <a:t>20.6</a:t>
            </a:r>
            <a:r>
              <a:rPr kumimoji="1" lang="ja-JP" altLang="en-US" sz="1050" dirty="0"/>
              <a:t>％）、</a:t>
            </a:r>
            <a:r>
              <a:rPr kumimoji="1" lang="en-US" altLang="ja-JP" sz="1050" dirty="0"/>
              <a:t>2040</a:t>
            </a:r>
            <a:r>
              <a:rPr kumimoji="1" lang="ja-JP" altLang="en-US" sz="1050" dirty="0"/>
              <a:t>年に</a:t>
            </a:r>
            <a:r>
              <a:rPr kumimoji="1" lang="en-US" altLang="ja-JP" sz="1050" dirty="0"/>
              <a:t>953</a:t>
            </a:r>
            <a:r>
              <a:rPr kumimoji="1" lang="ja-JP" altLang="en-US" sz="1050" dirty="0"/>
              <a:t>万人（同</a:t>
            </a:r>
            <a:r>
              <a:rPr kumimoji="1" lang="en-US" altLang="ja-JP" sz="1050" dirty="0"/>
              <a:t>25.4%</a:t>
            </a:r>
            <a:r>
              <a:rPr kumimoji="1" lang="ja-JP" altLang="en-US" sz="1050" dirty="0"/>
              <a:t>）、</a:t>
            </a:r>
            <a:r>
              <a:rPr kumimoji="1" lang="en-US" altLang="ja-JP" sz="1050" dirty="0"/>
              <a:t>2060</a:t>
            </a:r>
            <a:r>
              <a:rPr kumimoji="1" lang="ja-JP" altLang="en-US" sz="1050" dirty="0"/>
              <a:t>年には</a:t>
            </a:r>
            <a:r>
              <a:rPr kumimoji="1" lang="en-US" altLang="ja-JP" sz="1050" dirty="0"/>
              <a:t>1,154</a:t>
            </a:r>
            <a:r>
              <a:rPr kumimoji="1" lang="ja-JP" altLang="en-US" sz="1050" dirty="0"/>
              <a:t>万人（同</a:t>
            </a:r>
            <a:r>
              <a:rPr kumimoji="1" lang="en-US" altLang="ja-JP" sz="1050" dirty="0"/>
              <a:t>34.3</a:t>
            </a:r>
            <a:r>
              <a:rPr kumimoji="1" lang="ja-JP" altLang="en-US" sz="1050" dirty="0"/>
              <a:t>％）に増加すると推計されている。</a:t>
            </a:r>
          </a:p>
          <a:p>
            <a:r>
              <a:rPr kumimoji="1" lang="ja-JP" altLang="en-US" sz="1050" dirty="0"/>
              <a:t>このように認知症患者数も高齢者に占める割合も時代とともに増加することが示唆され、認知症の病態解明のための基礎および臨床研究をさらに推進していく必要があると同時に、より健全な超高齢社会を迎えるためには、予防からケアに至るまで、一層の認知症施策の推進と充実が求められている。</a:t>
            </a:r>
          </a:p>
          <a:p>
            <a:endParaRPr kumimoji="1" lang="en-US" altLang="ja-JP" sz="1050" dirty="0"/>
          </a:p>
          <a:p>
            <a:endParaRPr kumimoji="1" lang="en-US" altLang="ja-JP" sz="1050" dirty="0"/>
          </a:p>
        </p:txBody>
      </p:sp>
      <p:sp>
        <p:nvSpPr>
          <p:cNvPr id="4" name="スライド番号プレースホルダー 3"/>
          <p:cNvSpPr>
            <a:spLocks noGrp="1"/>
          </p:cNvSpPr>
          <p:nvPr>
            <p:ph type="sldNum" sz="quarter" idx="10"/>
          </p:nvPr>
        </p:nvSpPr>
        <p:spPr/>
        <p:txBody>
          <a:bodyPr/>
          <a:lstStyle/>
          <a:p>
            <a:fld id="{764A68C5-146D-46B3-9E29-CB402DBF9D8B}" type="slidenum">
              <a:rPr lang="en-US" altLang="ja-JP" smtClean="0">
                <a:solidFill>
                  <a:srgbClr val="000000"/>
                </a:solidFill>
              </a:rPr>
              <a:pPr/>
              <a:t>2</a:t>
            </a:fld>
            <a:endParaRPr lang="en-US" altLang="ja-JP">
              <a:solidFill>
                <a:srgbClr val="000000"/>
              </a:solidFill>
            </a:endParaRPr>
          </a:p>
        </p:txBody>
      </p:sp>
    </p:spTree>
    <p:extLst>
      <p:ext uri="{BB962C8B-B14F-4D97-AF65-F5344CB8AC3E}">
        <p14:creationId xmlns:p14="http://schemas.microsoft.com/office/powerpoint/2010/main" val="3318882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8875" cy="3725863"/>
          </a:xfrm>
        </p:spPr>
      </p:sp>
      <p:sp>
        <p:nvSpPr>
          <p:cNvPr id="3" name="ノート プレースホルダー 2"/>
          <p:cNvSpPr>
            <a:spLocks noGrp="1"/>
          </p:cNvSpPr>
          <p:nvPr>
            <p:ph type="body" idx="1"/>
          </p:nvPr>
        </p:nvSpPr>
        <p:spPr/>
        <p:txBody>
          <a:bodyPr/>
          <a:lstStyle/>
          <a:p>
            <a:pPr>
              <a:lnSpc>
                <a:spcPct val="100000"/>
              </a:lnSpc>
              <a:spcBef>
                <a:spcPts val="0"/>
              </a:spcBef>
            </a:pPr>
            <a:r>
              <a:rPr kumimoji="1" lang="ja-JP" altLang="en-US" sz="1050" dirty="0">
                <a:latin typeface="ＭＳ Ｐ明朝" panose="02020600040205080304" pitchFamily="18" charset="-128"/>
              </a:rPr>
              <a:t>高齢化の進展と認知症患者の増加が見込まれており、認知症はだれもがなりうるものであり、家族や身近な人が認知症になることなどを含め、多くの人にとって身近なものとなっている。そのためには、認知症の人を単に支えられる側と考えるのではなく、認知症の人が認知症とともによりよく生きていくことができる環境整備が必要となっている。認知症の人の意思が尊重され、できる限り住み慣れた地域のよい環境で自分らしく暮らし続けることができる社会を実現するためには、認知症である本人・家族を中心に、「医療」、「介護・障害福祉」の他、「相談・援助」、「権利擁護」、「社会参加・就労」、そして「地域の支え合い」など、様々な仕組みや担い手（拠点）が、日常生活の単位で整備され、充実していくことが望まれている。</a:t>
            </a:r>
          </a:p>
        </p:txBody>
      </p:sp>
    </p:spTree>
    <p:extLst>
      <p:ext uri="{BB962C8B-B14F-4D97-AF65-F5344CB8AC3E}">
        <p14:creationId xmlns:p14="http://schemas.microsoft.com/office/powerpoint/2010/main" val="110546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892097" y="4861236"/>
            <a:ext cx="5497779" cy="4604341"/>
          </a:xfrm>
        </p:spPr>
        <p:txBody>
          <a:bodyPr/>
          <a:lstStyle/>
          <a:p>
            <a:pPr>
              <a:lnSpc>
                <a:spcPct val="100000"/>
              </a:lnSpc>
              <a:spcBef>
                <a:spcPts val="0"/>
              </a:spcBef>
            </a:pPr>
            <a:r>
              <a:rPr kumimoji="1" lang="ja-JP" altLang="en-US" sz="1050" dirty="0">
                <a:latin typeface="ＭＳ Ｐ明朝" panose="02020600040205080304" pitchFamily="18" charset="-128"/>
              </a:rPr>
              <a:t>令和元年</a:t>
            </a:r>
            <a:r>
              <a:rPr kumimoji="1" lang="en-US" altLang="ja-JP" sz="1050" dirty="0">
                <a:latin typeface="ＭＳ Ｐ明朝" panose="02020600040205080304" pitchFamily="18" charset="-128"/>
              </a:rPr>
              <a:t>6</a:t>
            </a:r>
            <a:r>
              <a:rPr kumimoji="1" lang="ja-JP" altLang="en-US" sz="1050" dirty="0">
                <a:latin typeface="ＭＳ Ｐ明朝" panose="02020600040205080304" pitchFamily="18" charset="-128"/>
              </a:rPr>
              <a:t>月</a:t>
            </a:r>
            <a:r>
              <a:rPr kumimoji="1" lang="en-US" altLang="ja-JP" sz="1050" dirty="0">
                <a:latin typeface="ＭＳ Ｐ明朝" panose="02020600040205080304" pitchFamily="18" charset="-128"/>
              </a:rPr>
              <a:t>18</a:t>
            </a:r>
            <a:r>
              <a:rPr kumimoji="1" lang="ja-JP" altLang="en-US" sz="1050" dirty="0">
                <a:latin typeface="ＭＳ Ｐ明朝" panose="02020600040205080304" pitchFamily="18" charset="-128"/>
              </a:rPr>
              <a:t>日認知症施策推進関係閣僚会議で決定された認知症施策推進大綱では、認知症の発症を遅らせ、認知症になっても希望を持って日常生活を過ごせる社会を目指し、認知症の人や家族の視点を重視しながら、「共生」と「予防」を車の両輪として施策を推進していくことを基本的な考えとして掲げている。同大綱は、</a:t>
            </a:r>
            <a:r>
              <a:rPr kumimoji="1" lang="en-US" altLang="ja-JP" sz="1050" dirty="0">
                <a:latin typeface="ＭＳ Ｐ明朝" panose="02020600040205080304" pitchFamily="18" charset="-128"/>
              </a:rPr>
              <a:t>5</a:t>
            </a:r>
            <a:r>
              <a:rPr kumimoji="1" lang="ja-JP" altLang="en-US" sz="1050" dirty="0" err="1">
                <a:latin typeface="ＭＳ Ｐ明朝" panose="02020600040205080304" pitchFamily="18" charset="-128"/>
              </a:rPr>
              <a:t>つの</a:t>
            </a:r>
            <a:r>
              <a:rPr kumimoji="1" lang="ja-JP" altLang="en-US" sz="1050" dirty="0">
                <a:latin typeface="ＭＳ Ｐ明朝" panose="02020600040205080304" pitchFamily="18" charset="-128"/>
              </a:rPr>
              <a:t>柱で構成されており、これらの施策は全て認知症の人の視点に立って、認知症の人やその家族の意見を踏まえて推進することを基本としている。認知症対応力向上研修は、「３</a:t>
            </a:r>
            <a:r>
              <a:rPr kumimoji="1" lang="en-US" altLang="ja-JP" sz="1050" dirty="0">
                <a:latin typeface="ＭＳ Ｐ明朝" panose="02020600040205080304" pitchFamily="18" charset="-128"/>
              </a:rPr>
              <a:t>.</a:t>
            </a:r>
            <a:r>
              <a:rPr kumimoji="1" lang="ja-JP" altLang="en-US" sz="1050" dirty="0">
                <a:latin typeface="ＭＳ Ｐ明朝" panose="02020600040205080304" pitchFamily="18" charset="-128"/>
              </a:rPr>
              <a:t>医療・ケア・介護サービス・介護者への支援」に位置付けられている。かかりつけ医、歯科医師、薬剤師、看護師等の医療従事者には、認知症対応力向上研修を通じて、認知症の疑いがある人に早期に気づいて適切に対応し、診断後の継続的な支援まで、認知症である本人・家族の生活の場である地域ネットワークの中で重要な役割を担うことが期待されている。</a:t>
            </a:r>
          </a:p>
          <a:p>
            <a:pPr>
              <a:lnSpc>
                <a:spcPct val="100000"/>
              </a:lnSpc>
              <a:spcBef>
                <a:spcPts val="0"/>
              </a:spcBef>
            </a:pPr>
            <a:endParaRPr kumimoji="1" lang="en-US" altLang="ja-JP" sz="1050" dirty="0">
              <a:latin typeface="ＭＳ Ｐ明朝" panose="02020600040205080304" pitchFamily="18" charset="-128"/>
            </a:endParaRPr>
          </a:p>
        </p:txBody>
      </p:sp>
      <p:sp>
        <p:nvSpPr>
          <p:cNvPr id="4" name="スライド番号プレースホルダー 3"/>
          <p:cNvSpPr>
            <a:spLocks noGrp="1"/>
          </p:cNvSpPr>
          <p:nvPr>
            <p:ph type="sldNum" sz="quarter" idx="10"/>
          </p:nvPr>
        </p:nvSpPr>
        <p:spPr/>
        <p:txBody>
          <a:bodyPr/>
          <a:lstStyle/>
          <a:p>
            <a:pPr defTabSz="914185">
              <a:defRPr/>
            </a:pPr>
            <a:fld id="{764A68C5-146D-46B3-9E29-CB402DBF9D8B}" type="slidenum">
              <a:rPr lang="en-US" altLang="ja-JP">
                <a:solidFill>
                  <a:srgbClr val="000000"/>
                </a:solidFill>
              </a:rPr>
              <a:pPr defTabSz="914185">
                <a:defRPr/>
              </a:pPr>
              <a:t>4</a:t>
            </a:fld>
            <a:endParaRPr lang="en-US" altLang="ja-JP">
              <a:solidFill>
                <a:srgbClr val="000000"/>
              </a:solidFill>
            </a:endParaRPr>
          </a:p>
        </p:txBody>
      </p:sp>
    </p:spTree>
    <p:extLst>
      <p:ext uri="{BB962C8B-B14F-4D97-AF65-F5344CB8AC3E}">
        <p14:creationId xmlns:p14="http://schemas.microsoft.com/office/powerpoint/2010/main" val="730675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00000"/>
              </a:lnSpc>
              <a:spcBef>
                <a:spcPts val="0"/>
              </a:spcBef>
            </a:pPr>
            <a:r>
              <a:rPr kumimoji="1" lang="ja-JP" altLang="en-US" sz="1050" dirty="0">
                <a:latin typeface="ＭＳ Ｐ明朝" panose="02020600040205080304" pitchFamily="18" charset="-128"/>
              </a:rPr>
              <a:t>認知症の本人の支援は、単に認知症を治療する、認知症に伴う生活の不便を代替することではない。認知症の人が、その人らしく存在していられることを支援し、“分からない人”とせず、自己決定を尊重することが重要である。さらに治療方針や診療費用等の相談は家族も交え、心身に加え社会的な状態など全体的に捉えた治療方針が検討されるべきである。また家族やケアスタッフの心身状態にも配慮することや、本人の生活歴を知り、生活の継続性を保つことや最期の時までの継続性を視野においた治療が計画されることが望ましい。このようにかかりつけ医には、治療計画の立案や継続的な支援を行う際には、常に“その”本人の視点を重視したアプローチが求められており、認知症の人の視点を施策の中心とした取り組みや施策が展開されている。</a:t>
            </a:r>
          </a:p>
        </p:txBody>
      </p:sp>
      <p:sp>
        <p:nvSpPr>
          <p:cNvPr id="4" name="スライド番号プレースホルダー 3"/>
          <p:cNvSpPr>
            <a:spLocks noGrp="1"/>
          </p:cNvSpPr>
          <p:nvPr>
            <p:ph type="sldNum" sz="quarter" idx="10"/>
          </p:nvPr>
        </p:nvSpPr>
        <p:spPr/>
        <p:txBody>
          <a:bodyPr/>
          <a:lstStyle/>
          <a:p>
            <a:pPr defTabSz="914185">
              <a:defRPr/>
            </a:pPr>
            <a:fld id="{BC21C941-39D8-485B-B1BE-251151D29E33}" type="slidenum">
              <a:rPr lang="en-US" altLang="ja-JP">
                <a:solidFill>
                  <a:srgbClr val="000000"/>
                </a:solidFill>
              </a:rPr>
              <a:pPr defTabSz="914185">
                <a:defRPr/>
              </a:pPr>
              <a:t>5</a:t>
            </a:fld>
            <a:endParaRPr lang="en-US" altLang="ja-JP">
              <a:solidFill>
                <a:srgbClr val="000000"/>
              </a:solidFill>
            </a:endParaRPr>
          </a:p>
        </p:txBody>
      </p:sp>
    </p:spTree>
    <p:extLst>
      <p:ext uri="{BB962C8B-B14F-4D97-AF65-F5344CB8AC3E}">
        <p14:creationId xmlns:p14="http://schemas.microsoft.com/office/powerpoint/2010/main" val="464877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00000"/>
              </a:lnSpc>
              <a:spcBef>
                <a:spcPts val="0"/>
              </a:spcBef>
            </a:pPr>
            <a:r>
              <a:rPr kumimoji="1" lang="ja-JP" altLang="en-US" sz="1050" dirty="0">
                <a:latin typeface="ＭＳ Ｐ明朝" panose="02020600040205080304" pitchFamily="18" charset="-128"/>
              </a:rPr>
              <a:t>日本認知症本人ワーキンググループ（</a:t>
            </a:r>
            <a:r>
              <a:rPr kumimoji="1" lang="en-US" altLang="ja-JP" sz="1050" dirty="0">
                <a:latin typeface="ＭＳ Ｐ明朝" panose="02020600040205080304" pitchFamily="18" charset="-128"/>
              </a:rPr>
              <a:t>JDWG</a:t>
            </a:r>
            <a:r>
              <a:rPr kumimoji="1" lang="ja-JP" altLang="en-US" sz="1050" dirty="0">
                <a:latin typeface="ＭＳ Ｐ明朝" panose="02020600040205080304" pitchFamily="18" charset="-128"/>
              </a:rPr>
              <a:t>）は、平成</a:t>
            </a:r>
            <a:r>
              <a:rPr kumimoji="1" lang="en-US" altLang="ja-JP" sz="1050" dirty="0">
                <a:latin typeface="ＭＳ Ｐ明朝" panose="02020600040205080304" pitchFamily="18" charset="-128"/>
              </a:rPr>
              <a:t>29</a:t>
            </a:r>
            <a:r>
              <a:rPr kumimoji="1" lang="ja-JP" altLang="en-US" sz="1050" dirty="0">
                <a:latin typeface="ＭＳ Ｐ明朝" panose="02020600040205080304" pitchFamily="18" charset="-128"/>
              </a:rPr>
              <a:t>年に認知症になった体験をもとに、診断を受けた後に絶望せずに、自分なりによりよい日々を暮らしていくためのヒントをまとめた「本人にとってのよりよい暮らしガイド（通称：本人ガイド）」の作成に取組み、その後同法人の公益活動の一環として、この「本人ガイド」を当事者の方に頒布する活動を行っている。「本人ガイド」は、「認知症になったら、何もわからなくなる、何もできなくなる」「認知症になったら、人生もうおしまい」といった偏見を離れ、「わかること・できることはたくさんある」「認知症になっても希望を持って一日一日を楽しく暮らしていける」「認知症になっても支えられる一方になるわけではなく、新しいことを学んだり、やりたいことにチャレンジできる、家族や社会の役に立てる」などのメッセージとそれを実現するための具体的方法が述べられている。</a:t>
            </a:r>
          </a:p>
        </p:txBody>
      </p:sp>
      <p:sp>
        <p:nvSpPr>
          <p:cNvPr id="4" name="スライド番号プレースホルダー 3"/>
          <p:cNvSpPr>
            <a:spLocks noGrp="1"/>
          </p:cNvSpPr>
          <p:nvPr>
            <p:ph type="sldNum" sz="quarter" idx="10"/>
          </p:nvPr>
        </p:nvSpPr>
        <p:spPr/>
        <p:txBody>
          <a:bodyPr/>
          <a:lstStyle/>
          <a:p>
            <a:pPr>
              <a:defRPr/>
            </a:pPr>
            <a:fld id="{BC21C941-39D8-485B-B1BE-251151D29E33}" type="slidenum">
              <a:rPr lang="en-US" altLang="ja-JP" smtClean="0">
                <a:solidFill>
                  <a:srgbClr val="000000"/>
                </a:solidFill>
              </a:rPr>
              <a:pPr>
                <a:defRPr/>
              </a:pPr>
              <a:t>6</a:t>
            </a:fld>
            <a:endParaRPr lang="en-US" altLang="ja-JP">
              <a:solidFill>
                <a:srgbClr val="000000"/>
              </a:solidFill>
            </a:endParaRPr>
          </a:p>
        </p:txBody>
      </p:sp>
    </p:spTree>
    <p:extLst>
      <p:ext uri="{BB962C8B-B14F-4D97-AF65-F5344CB8AC3E}">
        <p14:creationId xmlns:p14="http://schemas.microsoft.com/office/powerpoint/2010/main" val="2133596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8" name="Rectangle 2"/>
          <p:cNvSpPr>
            <a:spLocks noGrp="1" noRot="1" noChangeAspect="1" noChangeArrowheads="1" noTextEdit="1"/>
          </p:cNvSpPr>
          <p:nvPr>
            <p:ph type="sldImg"/>
          </p:nvPr>
        </p:nvSpPr>
        <p:spPr>
          <a:xfrm>
            <a:off x="998538" y="768350"/>
            <a:ext cx="5118100" cy="3838575"/>
          </a:xfrm>
          <a:ln/>
        </p:spPr>
      </p:sp>
      <p:sp>
        <p:nvSpPr>
          <p:cNvPr id="216069" name="Rectangle 3"/>
          <p:cNvSpPr>
            <a:spLocks noGrp="1" noChangeArrowheads="1"/>
          </p:cNvSpPr>
          <p:nvPr>
            <p:ph type="body" idx="1"/>
          </p:nvPr>
        </p:nvSpPr>
        <p:spPr>
          <a:noFill/>
        </p:spPr>
        <p:txBody>
          <a:bodyPr lIns="68386" tIns="34193" rIns="68386" bIns="34193"/>
          <a:lstStyle/>
          <a:p>
            <a:pPr eaLnBrk="1" hangingPunct="1">
              <a:lnSpc>
                <a:spcPct val="100000"/>
              </a:lnSpc>
              <a:spcBef>
                <a:spcPts val="0"/>
              </a:spcBef>
            </a:pPr>
            <a:r>
              <a:rPr lang="ja-JP" altLang="en-US" sz="1050" dirty="0">
                <a:latin typeface="ＭＳ Ｐ明朝" panose="02020600040205080304" pitchFamily="18" charset="-128"/>
              </a:rPr>
              <a:t>「認知症とともに生きる希望宣言」は、認知症とともに暮らす本人一人ひとりが、体験と思いを言葉にし、それらを寄せ合い、重ね合わせる中で生まれたものであり、一般社団法人日本認知症本人ワーキンググループ（</a:t>
            </a:r>
            <a:r>
              <a:rPr lang="en-US" altLang="ja-JP" sz="1050" dirty="0">
                <a:latin typeface="ＭＳ Ｐ明朝" panose="02020600040205080304" pitchFamily="18" charset="-128"/>
              </a:rPr>
              <a:t>JDWG</a:t>
            </a:r>
            <a:r>
              <a:rPr lang="ja-JP" altLang="en-US" sz="1050" dirty="0">
                <a:latin typeface="ＭＳ Ｐ明朝" panose="02020600040205080304" pitchFamily="18" charset="-128"/>
              </a:rPr>
              <a:t>）が、</a:t>
            </a:r>
            <a:r>
              <a:rPr lang="en-US" altLang="ja-JP" sz="1050" dirty="0">
                <a:latin typeface="ＭＳ Ｐ明朝" panose="02020600040205080304" pitchFamily="18" charset="-128"/>
              </a:rPr>
              <a:t>2018</a:t>
            </a:r>
            <a:r>
              <a:rPr lang="ja-JP" altLang="en-US" sz="1050" dirty="0">
                <a:latin typeface="ＭＳ Ｐ明朝" panose="02020600040205080304" pitchFamily="18" charset="-128"/>
              </a:rPr>
              <a:t>年（平成</a:t>
            </a:r>
            <a:r>
              <a:rPr lang="en-US" altLang="ja-JP" sz="1050" dirty="0">
                <a:latin typeface="ＭＳ Ｐ明朝" panose="02020600040205080304" pitchFamily="18" charset="-128"/>
              </a:rPr>
              <a:t>30</a:t>
            </a:r>
            <a:r>
              <a:rPr lang="ja-JP" altLang="en-US" sz="1050" dirty="0">
                <a:latin typeface="ＭＳ Ｐ明朝" panose="02020600040205080304" pitchFamily="18" charset="-128"/>
              </a:rPr>
              <a:t>年）</a:t>
            </a:r>
            <a:r>
              <a:rPr lang="en-US" altLang="ja-JP" sz="1050" dirty="0">
                <a:latin typeface="ＭＳ Ｐ明朝" panose="02020600040205080304" pitchFamily="18" charset="-128"/>
              </a:rPr>
              <a:t>11</a:t>
            </a:r>
            <a:r>
              <a:rPr lang="ja-JP" altLang="en-US" sz="1050" dirty="0">
                <a:latin typeface="ＭＳ Ｐ明朝" panose="02020600040205080304" pitchFamily="18" charset="-128"/>
              </a:rPr>
              <a:t>月に表明したものである。今とこれからを生きていくために、一人でも多くの人に一緒に宣言をしてほしいといった思いと、この希望宣言が、</a:t>
            </a:r>
            <a:r>
              <a:rPr lang="ja-JP" altLang="en-US" sz="1050" dirty="0" err="1">
                <a:latin typeface="ＭＳ Ｐ明朝" panose="02020600040205080304" pitchFamily="18" charset="-128"/>
              </a:rPr>
              <a:t>さざな</a:t>
            </a:r>
            <a:r>
              <a:rPr lang="ja-JP" altLang="en-US" sz="1050" dirty="0">
                <a:latin typeface="ＭＳ Ｐ明朝" panose="02020600040205080304" pitchFamily="18" charset="-128"/>
              </a:rPr>
              <a:t>みのように広がり、希望の日々に向けた大きなうねりになっていくというい願いが込められている。</a:t>
            </a:r>
          </a:p>
          <a:p>
            <a:pPr eaLnBrk="1" hangingPunct="1">
              <a:lnSpc>
                <a:spcPct val="100000"/>
              </a:lnSpc>
              <a:spcBef>
                <a:spcPts val="0"/>
              </a:spcBef>
            </a:pPr>
            <a:r>
              <a:rPr lang="ja-JP" altLang="en-US" sz="1050" dirty="0">
                <a:latin typeface="ＭＳ Ｐ明朝" panose="02020600040205080304" pitchFamily="18" charset="-128"/>
              </a:rPr>
              <a:t>「一足先に認知症になった私たちからすべての人たちへ」のメッセージとともに</a:t>
            </a:r>
            <a:r>
              <a:rPr lang="en-US" altLang="ja-JP" sz="1050" dirty="0">
                <a:latin typeface="ＭＳ Ｐ明朝" panose="02020600040205080304" pitchFamily="18" charset="-128"/>
              </a:rPr>
              <a:t>5</a:t>
            </a:r>
            <a:r>
              <a:rPr lang="ja-JP" altLang="en-US" sz="1050" dirty="0" err="1">
                <a:latin typeface="ＭＳ Ｐ明朝" panose="02020600040205080304" pitchFamily="18" charset="-128"/>
              </a:rPr>
              <a:t>つの</a:t>
            </a:r>
            <a:r>
              <a:rPr lang="ja-JP" altLang="en-US" sz="1050" dirty="0">
                <a:latin typeface="ＭＳ Ｐ明朝" panose="02020600040205080304" pitchFamily="18" charset="-128"/>
              </a:rPr>
              <a:t>宣言がまとめられており、「認知症とともに生きる希望宣言」のリーフレットは、日本認知症本人ワーキンググループ（</a:t>
            </a:r>
            <a:r>
              <a:rPr lang="en-US" altLang="ja-JP" sz="1050" dirty="0">
                <a:latin typeface="ＭＳ Ｐ明朝" panose="02020600040205080304" pitchFamily="18" charset="-128"/>
              </a:rPr>
              <a:t>JDWG</a:t>
            </a:r>
            <a:r>
              <a:rPr lang="ja-JP" altLang="en-US" sz="1050" dirty="0">
                <a:latin typeface="ＭＳ Ｐ明朝" panose="02020600040205080304" pitchFamily="18" charset="-128"/>
              </a:rPr>
              <a:t>）のホームページの以下のアドレスよりダウンロードが可能である。</a:t>
            </a:r>
          </a:p>
          <a:p>
            <a:pPr eaLnBrk="1" hangingPunct="1">
              <a:lnSpc>
                <a:spcPct val="100000"/>
              </a:lnSpc>
              <a:spcBef>
                <a:spcPts val="0"/>
              </a:spcBef>
            </a:pPr>
            <a:r>
              <a:rPr lang="en-US" altLang="ja-JP" sz="1050" dirty="0">
                <a:latin typeface="ＭＳ Ｐ明朝" panose="02020600040205080304" pitchFamily="18" charset="-128"/>
              </a:rPr>
              <a:t>http://www.jdwg.org/wp-content/uploads/2018/11/statement_leaflet.pdf</a:t>
            </a:r>
          </a:p>
        </p:txBody>
      </p:sp>
    </p:spTree>
    <p:extLst>
      <p:ext uri="{BB962C8B-B14F-4D97-AF65-F5344CB8AC3E}">
        <p14:creationId xmlns:p14="http://schemas.microsoft.com/office/powerpoint/2010/main" val="4173437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xfrm>
            <a:off x="903288" y="741363"/>
            <a:ext cx="4935537" cy="3700462"/>
          </a:xfrm>
          <a:ln/>
        </p:spPr>
      </p:sp>
      <p:sp>
        <p:nvSpPr>
          <p:cNvPr id="190467" name="Rectangle 3"/>
          <p:cNvSpPr>
            <a:spLocks noGrp="1" noChangeArrowheads="1"/>
          </p:cNvSpPr>
          <p:nvPr>
            <p:ph type="body" idx="1"/>
          </p:nvPr>
        </p:nvSpPr>
        <p:spPr>
          <a:xfrm>
            <a:off x="903287" y="4861236"/>
            <a:ext cx="5051743" cy="46043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pPr>
            <a:r>
              <a:rPr lang="ja-JP" altLang="en-US" sz="1050" dirty="0">
                <a:latin typeface="ＭＳ Ｐ明朝" panose="02020600040205080304" pitchFamily="18" charset="-128"/>
                <a:cs typeface="Osaka"/>
              </a:rPr>
              <a:t>年齢階級別の認知症の有病率を</a:t>
            </a:r>
            <a:r>
              <a:rPr lang="en-US" altLang="ja-JP" sz="1050" dirty="0">
                <a:latin typeface="ＭＳ Ｐ明朝" panose="02020600040205080304" pitchFamily="18" charset="-128"/>
                <a:cs typeface="Osaka"/>
              </a:rPr>
              <a:t>65</a:t>
            </a:r>
            <a:r>
              <a:rPr lang="ja-JP" altLang="en-US" sz="1050" dirty="0">
                <a:latin typeface="ＭＳ Ｐ明朝" panose="02020600040205080304" pitchFamily="18" charset="-128"/>
                <a:cs typeface="Osaka"/>
              </a:rPr>
              <a:t>歳以降の</a:t>
            </a:r>
            <a:r>
              <a:rPr lang="en-US" altLang="ja-JP" sz="1050" dirty="0">
                <a:latin typeface="ＭＳ Ｐ明朝" panose="02020600040205080304" pitchFamily="18" charset="-128"/>
                <a:cs typeface="Osaka"/>
              </a:rPr>
              <a:t>5</a:t>
            </a:r>
            <a:r>
              <a:rPr lang="ja-JP" altLang="en-US" sz="1050" dirty="0">
                <a:latin typeface="ＭＳ Ｐ明朝" panose="02020600040205080304" pitchFamily="18" charset="-128"/>
                <a:cs typeface="Osaka"/>
              </a:rPr>
              <a:t>歳ごとの年齢階級で全体、及び男女別に示した。認知症の有病率は、全体で</a:t>
            </a:r>
            <a:r>
              <a:rPr lang="en-US" altLang="ja-JP" sz="1050" dirty="0">
                <a:latin typeface="ＭＳ Ｐ明朝" panose="02020600040205080304" pitchFamily="18" charset="-128"/>
                <a:cs typeface="Osaka"/>
              </a:rPr>
              <a:t>75</a:t>
            </a:r>
            <a:r>
              <a:rPr lang="ja-JP" altLang="en-US" sz="1050" dirty="0">
                <a:latin typeface="ＭＳ Ｐ明朝" panose="02020600040205080304" pitchFamily="18" charset="-128"/>
                <a:cs typeface="Osaka"/>
              </a:rPr>
              <a:t>～</a:t>
            </a:r>
            <a:r>
              <a:rPr lang="en-US" altLang="ja-JP" sz="1050" dirty="0">
                <a:latin typeface="ＭＳ Ｐ明朝" panose="02020600040205080304" pitchFamily="18" charset="-128"/>
                <a:cs typeface="Osaka"/>
              </a:rPr>
              <a:t>79</a:t>
            </a:r>
            <a:r>
              <a:rPr lang="ja-JP" altLang="en-US" sz="1050" dirty="0">
                <a:latin typeface="ＭＳ Ｐ明朝" panose="02020600040205080304" pitchFamily="18" charset="-128"/>
                <a:cs typeface="Osaka"/>
              </a:rPr>
              <a:t>歳では</a:t>
            </a:r>
            <a:r>
              <a:rPr lang="en-US" altLang="ja-JP" sz="1050" dirty="0">
                <a:latin typeface="ＭＳ Ｐ明朝" panose="02020600040205080304" pitchFamily="18" charset="-128"/>
                <a:cs typeface="Osaka"/>
              </a:rPr>
              <a:t>10.4</a:t>
            </a:r>
            <a:r>
              <a:rPr lang="ja-JP" altLang="en-US" sz="1050" dirty="0">
                <a:latin typeface="ＭＳ Ｐ明朝" panose="02020600040205080304" pitchFamily="18" charset="-128"/>
                <a:cs typeface="Osaka"/>
              </a:rPr>
              <a:t>％、</a:t>
            </a:r>
            <a:r>
              <a:rPr lang="en-US" altLang="ja-JP" sz="1050" dirty="0">
                <a:latin typeface="ＭＳ Ｐ明朝" panose="02020600040205080304" pitchFamily="18" charset="-128"/>
                <a:cs typeface="Osaka"/>
              </a:rPr>
              <a:t>80</a:t>
            </a:r>
            <a:r>
              <a:rPr lang="ja-JP" altLang="en-US" sz="1050" dirty="0">
                <a:latin typeface="ＭＳ Ｐ明朝" panose="02020600040205080304" pitchFamily="18" charset="-128"/>
                <a:cs typeface="Osaka"/>
              </a:rPr>
              <a:t>～</a:t>
            </a:r>
            <a:r>
              <a:rPr lang="en-US" altLang="ja-JP" sz="1050" dirty="0">
                <a:latin typeface="ＭＳ Ｐ明朝" panose="02020600040205080304" pitchFamily="18" charset="-128"/>
                <a:cs typeface="Osaka"/>
              </a:rPr>
              <a:t>84</a:t>
            </a:r>
            <a:r>
              <a:rPr lang="ja-JP" altLang="en-US" sz="1050" dirty="0">
                <a:latin typeface="ＭＳ Ｐ明朝" panose="02020600040205080304" pitchFamily="18" charset="-128"/>
                <a:cs typeface="Osaka"/>
              </a:rPr>
              <a:t>歳では</a:t>
            </a:r>
            <a:r>
              <a:rPr lang="en-US" altLang="ja-JP" sz="1050" dirty="0">
                <a:latin typeface="ＭＳ Ｐ明朝" panose="02020600040205080304" pitchFamily="18" charset="-128"/>
                <a:cs typeface="Osaka"/>
              </a:rPr>
              <a:t>22.4</a:t>
            </a:r>
            <a:r>
              <a:rPr lang="ja-JP" altLang="en-US" sz="1050" dirty="0">
                <a:latin typeface="ＭＳ Ｐ明朝" panose="02020600040205080304" pitchFamily="18" charset="-128"/>
                <a:cs typeface="Osaka"/>
              </a:rPr>
              <a:t>％、</a:t>
            </a:r>
            <a:r>
              <a:rPr lang="en-US" altLang="ja-JP" sz="1050" dirty="0">
                <a:latin typeface="ＭＳ Ｐ明朝" panose="02020600040205080304" pitchFamily="18" charset="-128"/>
                <a:cs typeface="Osaka"/>
              </a:rPr>
              <a:t>85</a:t>
            </a:r>
            <a:r>
              <a:rPr lang="ja-JP" altLang="en-US" sz="1050" dirty="0">
                <a:latin typeface="ＭＳ Ｐ明朝" panose="02020600040205080304" pitchFamily="18" charset="-128"/>
                <a:cs typeface="Osaka"/>
              </a:rPr>
              <a:t>～</a:t>
            </a:r>
            <a:r>
              <a:rPr lang="en-US" altLang="ja-JP" sz="1050" dirty="0">
                <a:latin typeface="ＭＳ Ｐ明朝" panose="02020600040205080304" pitchFamily="18" charset="-128"/>
                <a:cs typeface="Osaka"/>
              </a:rPr>
              <a:t>89</a:t>
            </a:r>
            <a:r>
              <a:rPr lang="ja-JP" altLang="en-US" sz="1050" dirty="0">
                <a:latin typeface="ＭＳ Ｐ明朝" panose="02020600040205080304" pitchFamily="18" charset="-128"/>
                <a:cs typeface="Osaka"/>
              </a:rPr>
              <a:t>歳では</a:t>
            </a:r>
            <a:r>
              <a:rPr lang="en-US" altLang="ja-JP" sz="1050" dirty="0">
                <a:latin typeface="ＭＳ Ｐ明朝" panose="02020600040205080304" pitchFamily="18" charset="-128"/>
                <a:cs typeface="Osaka"/>
              </a:rPr>
              <a:t>44.3%</a:t>
            </a:r>
            <a:r>
              <a:rPr lang="ja-JP" altLang="en-US" sz="1050" dirty="0" err="1">
                <a:latin typeface="ＭＳ Ｐ明朝" panose="02020600040205080304" pitchFamily="18" charset="-128"/>
                <a:cs typeface="Osaka"/>
              </a:rPr>
              <a:t>、</a:t>
            </a:r>
            <a:r>
              <a:rPr lang="en-US" altLang="ja-JP" sz="1050" dirty="0">
                <a:latin typeface="ＭＳ Ｐ明朝" panose="02020600040205080304" pitchFamily="18" charset="-128"/>
                <a:cs typeface="Osaka"/>
              </a:rPr>
              <a:t>90</a:t>
            </a:r>
            <a:r>
              <a:rPr lang="ja-JP" altLang="en-US" sz="1050" dirty="0">
                <a:latin typeface="ＭＳ Ｐ明朝" panose="02020600040205080304" pitchFamily="18" charset="-128"/>
                <a:cs typeface="Osaka"/>
              </a:rPr>
              <a:t>歳以上では</a:t>
            </a:r>
            <a:r>
              <a:rPr lang="en-US" altLang="ja-JP" sz="1050" dirty="0">
                <a:latin typeface="ＭＳ Ｐ明朝" panose="02020600040205080304" pitchFamily="18" charset="-128"/>
                <a:cs typeface="Osaka"/>
              </a:rPr>
              <a:t>64.2%</a:t>
            </a:r>
            <a:r>
              <a:rPr lang="ja-JP" altLang="en-US" sz="1050" dirty="0">
                <a:latin typeface="ＭＳ Ｐ明朝" panose="02020600040205080304" pitchFamily="18" charset="-128"/>
                <a:cs typeface="Osaka"/>
              </a:rPr>
              <a:t>と顕著に増加し、</a:t>
            </a:r>
            <a:r>
              <a:rPr lang="en-US" altLang="ja-JP" sz="1050" dirty="0">
                <a:latin typeface="ＭＳ Ｐ明朝" panose="02020600040205080304" pitchFamily="18" charset="-128"/>
                <a:cs typeface="Osaka"/>
              </a:rPr>
              <a:t>89</a:t>
            </a:r>
            <a:r>
              <a:rPr lang="ja-JP" altLang="en-US" sz="1050" dirty="0">
                <a:latin typeface="ＭＳ Ｐ明朝" panose="02020600040205080304" pitchFamily="18" charset="-128"/>
                <a:cs typeface="Osaka"/>
              </a:rPr>
              <a:t>歳までの階級で有病率は倍増する。男女別では、女性の方が有病率が全体的に高い。認知症患者の</a:t>
            </a:r>
            <a:r>
              <a:rPr lang="en-US" altLang="ja-JP" sz="1050" dirty="0">
                <a:latin typeface="ＭＳ Ｐ明朝" panose="02020600040205080304" pitchFamily="18" charset="-128"/>
                <a:cs typeface="Osaka"/>
              </a:rPr>
              <a:t>8</a:t>
            </a:r>
            <a:r>
              <a:rPr lang="ja-JP" altLang="en-US" sz="1050" dirty="0">
                <a:latin typeface="ＭＳ Ｐ明朝" panose="02020600040205080304" pitchFamily="18" charset="-128"/>
                <a:cs typeface="Osaka"/>
              </a:rPr>
              <a:t>割弱は</a:t>
            </a:r>
            <a:r>
              <a:rPr lang="en-US" altLang="ja-JP" sz="1050" dirty="0">
                <a:latin typeface="ＭＳ Ｐ明朝" panose="02020600040205080304" pitchFamily="18" charset="-128"/>
                <a:cs typeface="Osaka"/>
              </a:rPr>
              <a:t>80</a:t>
            </a:r>
            <a:r>
              <a:rPr lang="ja-JP" altLang="en-US" sz="1050" dirty="0">
                <a:latin typeface="ＭＳ Ｐ明朝" panose="02020600040205080304" pitchFamily="18" charset="-128"/>
                <a:cs typeface="Osaka"/>
              </a:rPr>
              <a:t>歳以上であり、</a:t>
            </a:r>
            <a:r>
              <a:rPr lang="en-US" altLang="ja-JP" sz="1050" dirty="0">
                <a:latin typeface="ＭＳ Ｐ明朝" panose="02020600040205080304" pitchFamily="18" charset="-128"/>
                <a:cs typeface="Osaka"/>
              </a:rPr>
              <a:t>80</a:t>
            </a:r>
            <a:r>
              <a:rPr lang="ja-JP" altLang="en-US" sz="1050" dirty="0">
                <a:latin typeface="ＭＳ Ｐ明朝" panose="02020600040205080304" pitchFamily="18" charset="-128"/>
                <a:cs typeface="Osaka"/>
              </a:rPr>
              <a:t>歳以上の患者の約</a:t>
            </a:r>
            <a:r>
              <a:rPr lang="en-US" altLang="ja-JP" sz="1050" dirty="0">
                <a:latin typeface="ＭＳ Ｐ明朝" panose="02020600040205080304" pitchFamily="18" charset="-128"/>
                <a:cs typeface="Osaka"/>
              </a:rPr>
              <a:t>8</a:t>
            </a:r>
            <a:r>
              <a:rPr lang="ja-JP" altLang="en-US" sz="1050" dirty="0">
                <a:latin typeface="ＭＳ Ｐ明朝" panose="02020600040205080304" pitchFamily="18" charset="-128"/>
                <a:cs typeface="Osaka"/>
              </a:rPr>
              <a:t>割と女性が占めている。認知症患者の約</a:t>
            </a:r>
            <a:r>
              <a:rPr lang="en-US" altLang="ja-JP" sz="1050" dirty="0">
                <a:latin typeface="ＭＳ Ｐ明朝" panose="02020600040205080304" pitchFamily="18" charset="-128"/>
                <a:cs typeface="Osaka"/>
              </a:rPr>
              <a:t>64%</a:t>
            </a:r>
            <a:r>
              <a:rPr lang="ja-JP" altLang="en-US" sz="1050" dirty="0">
                <a:latin typeface="ＭＳ Ｐ明朝" panose="02020600040205080304" pitchFamily="18" charset="-128"/>
                <a:cs typeface="Osaka"/>
              </a:rPr>
              <a:t>が</a:t>
            </a:r>
            <a:r>
              <a:rPr lang="en-US" altLang="ja-JP" sz="1050" dirty="0">
                <a:latin typeface="ＭＳ Ｐ明朝" panose="02020600040205080304" pitchFamily="18" charset="-128"/>
                <a:cs typeface="Osaka"/>
              </a:rPr>
              <a:t>80</a:t>
            </a:r>
            <a:r>
              <a:rPr lang="ja-JP" altLang="en-US" sz="1050" dirty="0">
                <a:latin typeface="ＭＳ Ｐ明朝" panose="02020600040205080304" pitchFamily="18" charset="-128"/>
                <a:cs typeface="Osaka"/>
              </a:rPr>
              <a:t>歳以上の女性である。</a:t>
            </a:r>
          </a:p>
          <a:p>
            <a:pPr>
              <a:lnSpc>
                <a:spcPct val="100000"/>
              </a:lnSpc>
              <a:spcBef>
                <a:spcPts val="0"/>
              </a:spcBef>
            </a:pPr>
            <a:endParaRPr lang="ja-JP" altLang="en-US" sz="1050" dirty="0">
              <a:latin typeface="ＭＳ Ｐ明朝" panose="02020600040205080304" pitchFamily="18" charset="-128"/>
              <a:cs typeface="Osaka"/>
            </a:endParaRPr>
          </a:p>
        </p:txBody>
      </p:sp>
    </p:spTree>
    <p:extLst>
      <p:ext uri="{BB962C8B-B14F-4D97-AF65-F5344CB8AC3E}">
        <p14:creationId xmlns:p14="http://schemas.microsoft.com/office/powerpoint/2010/main" val="3404334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8" name="Rectangle 2"/>
          <p:cNvSpPr>
            <a:spLocks noGrp="1" noRot="1" noChangeAspect="1" noChangeArrowheads="1" noTextEdit="1"/>
          </p:cNvSpPr>
          <p:nvPr>
            <p:ph type="sldImg"/>
          </p:nvPr>
        </p:nvSpPr>
        <p:spPr>
          <a:xfrm>
            <a:off x="1000125" y="768350"/>
            <a:ext cx="5118100" cy="3838575"/>
          </a:xfrm>
          <a:ln/>
        </p:spPr>
      </p:sp>
      <p:sp>
        <p:nvSpPr>
          <p:cNvPr id="216069" name="Rectangle 3"/>
          <p:cNvSpPr>
            <a:spLocks noGrp="1" noChangeArrowheads="1"/>
          </p:cNvSpPr>
          <p:nvPr>
            <p:ph type="body" idx="1"/>
          </p:nvPr>
        </p:nvSpPr>
        <p:spPr>
          <a:xfrm>
            <a:off x="1000125" y="4861236"/>
            <a:ext cx="5389750" cy="4604341"/>
          </a:xfrm>
          <a:noFill/>
        </p:spPr>
        <p:txBody>
          <a:bodyPr lIns="68404" tIns="34201" rIns="68404" bIns="34201"/>
          <a:lstStyle/>
          <a:p>
            <a:pPr algn="just">
              <a:lnSpc>
                <a:spcPct val="100000"/>
              </a:lnSpc>
              <a:spcBef>
                <a:spcPts val="0"/>
              </a:spcBef>
            </a:pPr>
            <a:r>
              <a:rPr lang="en-US" altLang="ja-JP" sz="1050" kern="100" dirty="0">
                <a:effectLst/>
                <a:latin typeface="ＭＳ Ｐ明朝" panose="02020600040205080304" pitchFamily="18" charset="-128"/>
                <a:cs typeface="Times New Roman" panose="02020603050405020304" pitchFamily="18" charset="0"/>
              </a:rPr>
              <a:t>2018</a:t>
            </a:r>
            <a:r>
              <a:rPr lang="ja-JP" altLang="ja-JP" sz="1050" kern="100" dirty="0">
                <a:effectLst/>
                <a:latin typeface="ＭＳ Ｐ明朝" panose="02020600040205080304" pitchFamily="18" charset="-128"/>
                <a:cs typeface="Times New Roman" panose="02020603050405020304" pitchFamily="18" charset="0"/>
              </a:rPr>
              <a:t>年</a:t>
            </a:r>
            <a:r>
              <a:rPr lang="en-US" altLang="ja-JP" sz="1050" kern="100" dirty="0">
                <a:effectLst/>
                <a:latin typeface="ＭＳ Ｐ明朝" panose="02020600040205080304" pitchFamily="18" charset="-128"/>
                <a:cs typeface="Times New Roman" panose="02020603050405020304" pitchFamily="18" charset="0"/>
              </a:rPr>
              <a:t>6</a:t>
            </a:r>
            <a:r>
              <a:rPr lang="ja-JP" altLang="ja-JP" sz="1050" kern="100" dirty="0">
                <a:effectLst/>
                <a:latin typeface="ＭＳ Ｐ明朝" panose="02020600040205080304" pitchFamily="18" charset="-128"/>
                <a:cs typeface="Times New Roman" panose="02020603050405020304" pitchFamily="18" charset="0"/>
              </a:rPr>
              <a:t>月に公表された世界保健機関（</a:t>
            </a:r>
            <a:r>
              <a:rPr lang="en-US" altLang="ja-JP" sz="1050" kern="100" dirty="0">
                <a:effectLst/>
                <a:latin typeface="ＭＳ Ｐ明朝" panose="02020600040205080304" pitchFamily="18" charset="-128"/>
                <a:cs typeface="Times New Roman" panose="02020603050405020304" pitchFamily="18" charset="0"/>
              </a:rPr>
              <a:t>WHO</a:t>
            </a:r>
            <a:r>
              <a:rPr lang="ja-JP" altLang="ja-JP" sz="1050" kern="100" dirty="0">
                <a:effectLst/>
                <a:latin typeface="ＭＳ Ｐ明朝" panose="02020600040205080304" pitchFamily="18" charset="-128"/>
                <a:cs typeface="Times New Roman" panose="02020603050405020304" pitchFamily="18" charset="0"/>
              </a:rPr>
              <a:t>）の国際疾病分類の第</a:t>
            </a:r>
            <a:r>
              <a:rPr lang="en-US" altLang="ja-JP" sz="1050" kern="100" dirty="0">
                <a:effectLst/>
                <a:latin typeface="ＭＳ Ｐ明朝" panose="02020600040205080304" pitchFamily="18" charset="-128"/>
                <a:cs typeface="Times New Roman" panose="02020603050405020304" pitchFamily="18" charset="0"/>
              </a:rPr>
              <a:t>11</a:t>
            </a:r>
            <a:r>
              <a:rPr lang="ja-JP" altLang="ja-JP" sz="1050" kern="100" dirty="0">
                <a:effectLst/>
                <a:latin typeface="ＭＳ Ｐ明朝" panose="02020600040205080304" pitchFamily="18" charset="-128"/>
                <a:cs typeface="Times New Roman" panose="02020603050405020304" pitchFamily="18" charset="0"/>
              </a:rPr>
              <a:t>回改訂版（</a:t>
            </a:r>
            <a:r>
              <a:rPr lang="en-US" altLang="ja-JP" sz="1050" kern="100" dirty="0">
                <a:effectLst/>
                <a:latin typeface="ＭＳ Ｐ明朝" panose="02020600040205080304" pitchFamily="18" charset="-128"/>
                <a:cs typeface="Times New Roman" panose="02020603050405020304" pitchFamily="18" charset="0"/>
              </a:rPr>
              <a:t>ICD-11</a:t>
            </a:r>
            <a:r>
              <a:rPr lang="ja-JP" altLang="ja-JP" sz="1050" kern="100" dirty="0">
                <a:effectLst/>
                <a:latin typeface="ＭＳ Ｐ明朝" panose="02020600040205080304" pitchFamily="18" charset="-128"/>
                <a:cs typeface="Times New Roman" panose="02020603050405020304" pitchFamily="18" charset="0"/>
              </a:rPr>
              <a:t>）による認知症の記述を示す。</a:t>
            </a:r>
            <a:r>
              <a:rPr lang="ja-JP" altLang="en-US" sz="1050" kern="100" dirty="0">
                <a:effectLst/>
                <a:latin typeface="ＭＳ Ｐ明朝" panose="02020600040205080304" pitchFamily="18" charset="-128"/>
                <a:cs typeface="Times New Roman" panose="02020603050405020304" pitchFamily="18" charset="0"/>
              </a:rPr>
              <a:t>認知症イコールアルツハイマー型認知症ではない。</a:t>
            </a:r>
            <a:endParaRPr lang="ja-JP" altLang="ja-JP" sz="1050" kern="100" dirty="0">
              <a:effectLst/>
              <a:latin typeface="ＭＳ Ｐ明朝" panose="02020600040205080304" pitchFamily="18" charset="-128"/>
              <a:cs typeface="Times New Roman" panose="02020603050405020304" pitchFamily="18" charset="0"/>
            </a:endParaRPr>
          </a:p>
          <a:p>
            <a:pPr algn="just">
              <a:lnSpc>
                <a:spcPct val="100000"/>
              </a:lnSpc>
              <a:spcBef>
                <a:spcPts val="0"/>
              </a:spcBef>
            </a:pPr>
            <a:r>
              <a:rPr lang="ja-JP" altLang="ja-JP" sz="1050" kern="100" dirty="0">
                <a:effectLst/>
                <a:latin typeface="ＭＳ Ｐ明朝" panose="02020600040205080304" pitchFamily="18" charset="-128"/>
                <a:cs typeface="Times New Roman" panose="02020603050405020304" pitchFamily="18" charset="0"/>
              </a:rPr>
              <a:t>認知症</a:t>
            </a:r>
            <a:r>
              <a:rPr lang="ja-JP" altLang="en-US" sz="1050" kern="100" dirty="0">
                <a:effectLst/>
                <a:latin typeface="ＭＳ Ｐ明朝" panose="02020600040205080304" pitchFamily="18" charset="-128"/>
                <a:cs typeface="Times New Roman" panose="02020603050405020304" pitchFamily="18" charset="0"/>
              </a:rPr>
              <a:t>の定義として、加齢ではなくかつ</a:t>
            </a:r>
            <a:r>
              <a:rPr lang="ja-JP" altLang="ja-JP" sz="1050" kern="100" dirty="0">
                <a:effectLst/>
                <a:latin typeface="ＭＳ Ｐ明朝" panose="02020600040205080304" pitchFamily="18" charset="-128"/>
                <a:cs typeface="Times New Roman" panose="02020603050405020304" pitchFamily="18" charset="0"/>
              </a:rPr>
              <a:t>後天的な変化によって日常生活や社会生活に支障きたすような状態である。記憶力が必ずしも低下していなければならないわけではなく、実行機能、注意、言語、社会的認知及び判断、精神運動速度、視覚認知又は視空間認知（各領域の説明は次のスライドにて説明）の認知領域のうちの</a:t>
            </a:r>
            <a:r>
              <a:rPr lang="en-US" altLang="ja-JP" sz="1050" kern="100" dirty="0">
                <a:effectLst/>
                <a:latin typeface="ＭＳ Ｐ明朝" panose="02020600040205080304" pitchFamily="18" charset="-128"/>
                <a:cs typeface="Times New Roman" panose="02020603050405020304" pitchFamily="18" charset="0"/>
              </a:rPr>
              <a:t>2</a:t>
            </a:r>
            <a:r>
              <a:rPr lang="ja-JP" altLang="ja-JP" sz="1050" kern="100" dirty="0">
                <a:effectLst/>
                <a:latin typeface="ＭＳ Ｐ明朝" panose="02020600040205080304" pitchFamily="18" charset="-128"/>
                <a:cs typeface="Times New Roman" panose="02020603050405020304" pitchFamily="18" charset="0"/>
              </a:rPr>
              <a:t>つ以上が障害されている場合でも認知症の診断となる。</a:t>
            </a:r>
          </a:p>
          <a:p>
            <a:pPr indent="152374" algn="just">
              <a:lnSpc>
                <a:spcPct val="100000"/>
              </a:lnSpc>
              <a:spcBef>
                <a:spcPts val="0"/>
              </a:spcBef>
              <a:spcAft>
                <a:spcPts val="0"/>
              </a:spcAft>
            </a:pPr>
            <a:endParaRPr lang="en-US" altLang="ja-JP" sz="1050" kern="100" dirty="0">
              <a:latin typeface="ＭＳ Ｐ明朝" panose="02020600040205080304" pitchFamily="18" charset="-128"/>
              <a:cs typeface="Times New Roman" panose="02020603050405020304" pitchFamily="18" charset="0"/>
            </a:endParaRPr>
          </a:p>
        </p:txBody>
      </p:sp>
    </p:spTree>
    <p:extLst>
      <p:ext uri="{BB962C8B-B14F-4D97-AF65-F5344CB8AC3E}">
        <p14:creationId xmlns:p14="http://schemas.microsoft.com/office/powerpoint/2010/main" val="1163755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644"/>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258"/>
            </a:lvl1pPr>
            <a:lvl2pPr marL="430088" indent="0" algn="ctr">
              <a:buNone/>
              <a:defRPr sz="1881"/>
            </a:lvl2pPr>
            <a:lvl3pPr marL="860176" indent="0" algn="ctr">
              <a:buNone/>
              <a:defRPr sz="1693"/>
            </a:lvl3pPr>
            <a:lvl4pPr marL="1290264" indent="0" algn="ctr">
              <a:buNone/>
              <a:defRPr sz="1505"/>
            </a:lvl4pPr>
            <a:lvl5pPr marL="1720352" indent="0" algn="ctr">
              <a:buNone/>
              <a:defRPr sz="1505"/>
            </a:lvl5pPr>
            <a:lvl6pPr marL="2150440" indent="0" algn="ctr">
              <a:buNone/>
              <a:defRPr sz="1505"/>
            </a:lvl6pPr>
            <a:lvl7pPr marL="2580528" indent="0" algn="ctr">
              <a:buNone/>
              <a:defRPr sz="1505"/>
            </a:lvl7pPr>
            <a:lvl8pPr marL="3010616" indent="0" algn="ctr">
              <a:buNone/>
              <a:defRPr sz="1505"/>
            </a:lvl8pPr>
            <a:lvl9pPr marL="3440704" indent="0" algn="ctr">
              <a:buNone/>
              <a:defRPr sz="1505"/>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520237A-7FD3-4807-94A8-7FE4A99C82EF}" type="datetimeFigureOut">
              <a:rPr lang="ja-JP" altLang="en-US" smtClean="0">
                <a:solidFill>
                  <a:prstClr val="black">
                    <a:tint val="75000"/>
                  </a:prstClr>
                </a:solidFill>
              </a:rPr>
              <a:pPr/>
              <a:t>2021/3/26</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0AD265-8D31-4806-8872-B5015743F2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8181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20237A-7FD3-4807-94A8-7FE4A99C82EF}" type="datetimeFigureOut">
              <a:rPr lang="ja-JP" altLang="en-US" smtClean="0">
                <a:solidFill>
                  <a:prstClr val="black">
                    <a:tint val="75000"/>
                  </a:prstClr>
                </a:solidFill>
              </a:rPr>
              <a:pPr/>
              <a:t>2021/3/26</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0AD265-8D31-4806-8872-B5015743F2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0901006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31DCEEE-C6DE-4D81-956D-D1DAEBB7468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2749849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D9C7AA3-1489-4333-A026-D91348DD3DE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5846605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1F0AD44-C1B2-4AD5-AC32-E72D9D47A9C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1113430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3FC39-E6B2-4781-BA98-4C8A1B32502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9982915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6894D7-6E66-4246-80CE-88E5C83F3F4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2107817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869823-6CA6-45F7-9597-24B2938C8C9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059048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125912-4FE6-4739-9CEE-93F216AE563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5980987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44C6C4-25A1-48AF-ACF8-364E8730E55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095991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FFE0DF-4B0F-4C56-9A36-38520926E53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4511474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CE273A-713D-4DB5-A56E-4410CE5A43E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86615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20237A-7FD3-4807-94A8-7FE4A99C82EF}" type="datetimeFigureOut">
              <a:rPr lang="ja-JP" altLang="en-US" smtClean="0">
                <a:solidFill>
                  <a:prstClr val="black">
                    <a:tint val="75000"/>
                  </a:prstClr>
                </a:solidFill>
              </a:rPr>
              <a:pPr/>
              <a:t>2021/3/26</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0AD265-8D31-4806-8872-B5015743F2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6726759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635DF0-D0BD-4BE9-9786-280D4A2EE5A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3518658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EABEC3D-94CB-4C03-AD63-BFAC179C2A9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3399385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31DCEEE-C6DE-4D81-956D-D1DAEBB7468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2129288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D9C7AA3-1489-4333-A026-D91348DD3DE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290314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1F0AD44-C1B2-4AD5-AC32-E72D9D47A9C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8374537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3FC39-E6B2-4781-BA98-4C8A1B32502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8667300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6894D7-6E66-4246-80CE-88E5C83F3F4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8299877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869823-6CA6-45F7-9597-24B2938C8C9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1751513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125912-4FE6-4739-9CEE-93F216AE563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5035366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44C6C4-25A1-48AF-ACF8-364E8730E55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68943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FFE0DF-4B0F-4C56-9A36-38520926E53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6414425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FFE0DF-4B0F-4C56-9A36-38520926E53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7709107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CE273A-713D-4DB5-A56E-4410CE5A43E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4750028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635DF0-D0BD-4BE9-9786-280D4A2EE5A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24450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EABEC3D-94CB-4C03-AD63-BFAC179C2A9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9129751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31DCEEE-C6DE-4D81-956D-D1DAEBB7468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7474720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D9C7AA3-1489-4333-A026-D91348DD3DE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0994921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1F0AD44-C1B2-4AD5-AC32-E72D9D47A9C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7543445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3FC39-E6B2-4781-BA98-4C8A1B32502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0651132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6894D7-6E66-4246-80CE-88E5C83F3F4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9545449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869823-6CA6-45F7-9597-24B2938C8C9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45216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CE273A-713D-4DB5-A56E-4410CE5A43E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6344747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125912-4FE6-4739-9CEE-93F216AE563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7212276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44C6C4-25A1-48AF-ACF8-364E8730E55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55067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635DF0-D0BD-4BE9-9786-280D4A2EE5A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91603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EABEC3D-94CB-4C03-AD63-BFAC179C2A9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77251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31DCEEE-C6DE-4D81-956D-D1DAEBB7468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70476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D9C7AA3-1489-4333-A026-D91348DD3DE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04090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1F0AD44-C1B2-4AD5-AC32-E72D9D47A9C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401234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3FC39-E6B2-4781-BA98-4C8A1B32502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30213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20237A-7FD3-4807-94A8-7FE4A99C82EF}" type="datetimeFigureOut">
              <a:rPr lang="ja-JP" altLang="en-US" smtClean="0">
                <a:solidFill>
                  <a:prstClr val="black">
                    <a:tint val="75000"/>
                  </a:prstClr>
                </a:solidFill>
              </a:rPr>
              <a:pPr/>
              <a:t>2021/3/26</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0AD265-8D31-4806-8872-B5015743F2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71360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6894D7-6E66-4246-80CE-88E5C83F3F4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13106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869823-6CA6-45F7-9597-24B2938C8C9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23836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125912-4FE6-4739-9CEE-93F216AE563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253545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44C6C4-25A1-48AF-ACF8-364E8730E55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527872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FFE0DF-4B0F-4C56-9A36-38520926E53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303547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CE273A-713D-4DB5-A56E-4410CE5A43E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30680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635DF0-D0BD-4BE9-9786-280D4A2EE5A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369289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EABEC3D-94CB-4C03-AD63-BFAC179C2A9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106124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31DCEEE-C6DE-4D81-956D-D1DAEBB7468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07077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D9C7AA3-1489-4333-A026-D91348DD3DE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20580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1"/>
            <a:ext cx="7886700" cy="2852737"/>
          </a:xfrm>
        </p:spPr>
        <p:txBody>
          <a:bodyPr anchor="b"/>
          <a:lstStyle>
            <a:lvl1pPr>
              <a:defRPr sz="564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9" y="4589466"/>
            <a:ext cx="7886700" cy="1500187"/>
          </a:xfrm>
        </p:spPr>
        <p:txBody>
          <a:bodyPr/>
          <a:lstStyle>
            <a:lvl1pPr marL="0" indent="0">
              <a:buNone/>
              <a:defRPr sz="2258">
                <a:solidFill>
                  <a:schemeClr val="tx1"/>
                </a:solidFill>
              </a:defRPr>
            </a:lvl1pPr>
            <a:lvl2pPr marL="430088" indent="0">
              <a:buNone/>
              <a:defRPr sz="1881">
                <a:solidFill>
                  <a:schemeClr val="tx1">
                    <a:tint val="75000"/>
                  </a:schemeClr>
                </a:solidFill>
              </a:defRPr>
            </a:lvl2pPr>
            <a:lvl3pPr marL="860176" indent="0">
              <a:buNone/>
              <a:defRPr sz="1693">
                <a:solidFill>
                  <a:schemeClr val="tx1">
                    <a:tint val="75000"/>
                  </a:schemeClr>
                </a:solidFill>
              </a:defRPr>
            </a:lvl3pPr>
            <a:lvl4pPr marL="1290264" indent="0">
              <a:buNone/>
              <a:defRPr sz="1505">
                <a:solidFill>
                  <a:schemeClr val="tx1">
                    <a:tint val="75000"/>
                  </a:schemeClr>
                </a:solidFill>
              </a:defRPr>
            </a:lvl4pPr>
            <a:lvl5pPr marL="1720352" indent="0">
              <a:buNone/>
              <a:defRPr sz="1505">
                <a:solidFill>
                  <a:schemeClr val="tx1">
                    <a:tint val="75000"/>
                  </a:schemeClr>
                </a:solidFill>
              </a:defRPr>
            </a:lvl5pPr>
            <a:lvl6pPr marL="2150440" indent="0">
              <a:buNone/>
              <a:defRPr sz="1505">
                <a:solidFill>
                  <a:schemeClr val="tx1">
                    <a:tint val="75000"/>
                  </a:schemeClr>
                </a:solidFill>
              </a:defRPr>
            </a:lvl6pPr>
            <a:lvl7pPr marL="2580528" indent="0">
              <a:buNone/>
              <a:defRPr sz="1505">
                <a:solidFill>
                  <a:schemeClr val="tx1">
                    <a:tint val="75000"/>
                  </a:schemeClr>
                </a:solidFill>
              </a:defRPr>
            </a:lvl7pPr>
            <a:lvl8pPr marL="3010616" indent="0">
              <a:buNone/>
              <a:defRPr sz="1505">
                <a:solidFill>
                  <a:schemeClr val="tx1">
                    <a:tint val="75000"/>
                  </a:schemeClr>
                </a:solidFill>
              </a:defRPr>
            </a:lvl8pPr>
            <a:lvl9pPr marL="3440704" indent="0">
              <a:buNone/>
              <a:defRPr sz="1505">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520237A-7FD3-4807-94A8-7FE4A99C82EF}" type="datetimeFigureOut">
              <a:rPr lang="ja-JP" altLang="en-US" smtClean="0">
                <a:solidFill>
                  <a:prstClr val="black">
                    <a:tint val="75000"/>
                  </a:prstClr>
                </a:solidFill>
              </a:rPr>
              <a:pPr/>
              <a:t>2021/3/26</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0AD265-8D31-4806-8872-B5015743F2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756684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1F0AD44-C1B2-4AD5-AC32-E72D9D47A9C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290647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3FC39-E6B2-4781-BA98-4C8A1B32502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604909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6894D7-6E66-4246-80CE-88E5C83F3F4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331088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869823-6CA6-45F7-9597-24B2938C8C9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314064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125912-4FE6-4739-9CEE-93F216AE563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361833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44C6C4-25A1-48AF-ACF8-364E8730E55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80989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FFE0DF-4B0F-4C56-9A36-38520926E53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482371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CE273A-713D-4DB5-A56E-4410CE5A43E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89580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635DF0-D0BD-4BE9-9786-280D4A2EE5A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807256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EABEC3D-94CB-4C03-AD63-BFAC179C2A9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26737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520237A-7FD3-4807-94A8-7FE4A99C82EF}" type="datetimeFigureOut">
              <a:rPr lang="ja-JP" altLang="en-US" smtClean="0">
                <a:solidFill>
                  <a:prstClr val="black">
                    <a:tint val="75000"/>
                  </a:prstClr>
                </a:solidFill>
              </a:rPr>
              <a:pPr/>
              <a:t>2021/3/26</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0AD265-8D31-4806-8872-B5015743F2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877531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31DCEEE-C6DE-4D81-956D-D1DAEBB7468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906656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D9C7AA3-1489-4333-A026-D91348DD3DE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688934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1F0AD44-C1B2-4AD5-AC32-E72D9D47A9C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102178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3FC39-E6B2-4781-BA98-4C8A1B32502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824022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6894D7-6E66-4246-80CE-88E5C83F3F4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8195127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869823-6CA6-45F7-9597-24B2938C8C9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937704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125912-4FE6-4739-9CEE-93F216AE563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279676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44C6C4-25A1-48AF-ACF8-364E8730E55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367667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FFE0DF-4B0F-4C56-9A36-38520926E53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783783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CE273A-713D-4DB5-A56E-4410CE5A43E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54412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258" b="1"/>
            </a:lvl1pPr>
            <a:lvl2pPr marL="430088" indent="0">
              <a:buNone/>
              <a:defRPr sz="1881" b="1"/>
            </a:lvl2pPr>
            <a:lvl3pPr marL="860176" indent="0">
              <a:buNone/>
              <a:defRPr sz="1693" b="1"/>
            </a:lvl3pPr>
            <a:lvl4pPr marL="1290264" indent="0">
              <a:buNone/>
              <a:defRPr sz="1505" b="1"/>
            </a:lvl4pPr>
            <a:lvl5pPr marL="1720352" indent="0">
              <a:buNone/>
              <a:defRPr sz="1505" b="1"/>
            </a:lvl5pPr>
            <a:lvl6pPr marL="2150440" indent="0">
              <a:buNone/>
              <a:defRPr sz="1505" b="1"/>
            </a:lvl6pPr>
            <a:lvl7pPr marL="2580528" indent="0">
              <a:buNone/>
              <a:defRPr sz="1505" b="1"/>
            </a:lvl7pPr>
            <a:lvl8pPr marL="3010616" indent="0">
              <a:buNone/>
              <a:defRPr sz="1505" b="1"/>
            </a:lvl8pPr>
            <a:lvl9pPr marL="3440704" indent="0">
              <a:buNone/>
              <a:defRPr sz="1505"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258" b="1"/>
            </a:lvl1pPr>
            <a:lvl2pPr marL="430088" indent="0">
              <a:buNone/>
              <a:defRPr sz="1881" b="1"/>
            </a:lvl2pPr>
            <a:lvl3pPr marL="860176" indent="0">
              <a:buNone/>
              <a:defRPr sz="1693" b="1"/>
            </a:lvl3pPr>
            <a:lvl4pPr marL="1290264" indent="0">
              <a:buNone/>
              <a:defRPr sz="1505" b="1"/>
            </a:lvl4pPr>
            <a:lvl5pPr marL="1720352" indent="0">
              <a:buNone/>
              <a:defRPr sz="1505" b="1"/>
            </a:lvl5pPr>
            <a:lvl6pPr marL="2150440" indent="0">
              <a:buNone/>
              <a:defRPr sz="1505" b="1"/>
            </a:lvl6pPr>
            <a:lvl7pPr marL="2580528" indent="0">
              <a:buNone/>
              <a:defRPr sz="1505" b="1"/>
            </a:lvl7pPr>
            <a:lvl8pPr marL="3010616" indent="0">
              <a:buNone/>
              <a:defRPr sz="1505" b="1"/>
            </a:lvl8pPr>
            <a:lvl9pPr marL="3440704" indent="0">
              <a:buNone/>
              <a:defRPr sz="1505" b="1"/>
            </a:lvl9pPr>
          </a:lstStyle>
          <a:p>
            <a:pPr lvl="0"/>
            <a:r>
              <a:rPr lang="ja-JP" altLang="en-US"/>
              <a:t>マスター テキストの書式設定</a:t>
            </a:r>
          </a:p>
        </p:txBody>
      </p:sp>
      <p:sp>
        <p:nvSpPr>
          <p:cNvPr id="6" name="Content Placeholder 5"/>
          <p:cNvSpPr>
            <a:spLocks noGrp="1"/>
          </p:cNvSpPr>
          <p:nvPr>
            <p:ph sz="quarter" idx="4"/>
          </p:nvPr>
        </p:nvSpPr>
        <p:spPr>
          <a:xfrm>
            <a:off x="4629151"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520237A-7FD3-4807-94A8-7FE4A99C82EF}" type="datetimeFigureOut">
              <a:rPr lang="ja-JP" altLang="en-US" smtClean="0">
                <a:solidFill>
                  <a:prstClr val="black">
                    <a:tint val="75000"/>
                  </a:prstClr>
                </a:solidFill>
              </a:rPr>
              <a:pPr/>
              <a:t>2021/3/26</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C0AD265-8D31-4806-8872-B5015743F2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969853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635DF0-D0BD-4BE9-9786-280D4A2EE5A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467256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EABEC3D-94CB-4C03-AD63-BFAC179C2A9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92934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31DCEEE-C6DE-4D81-956D-D1DAEBB7468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566460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D9C7AA3-1489-4333-A026-D91348DD3DE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423287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1F0AD44-C1B2-4AD5-AC32-E72D9D47A9C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200093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3FC39-E6B2-4781-BA98-4C8A1B32502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619281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6894D7-6E66-4246-80CE-88E5C83F3F4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723775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869823-6CA6-45F7-9597-24B2938C8C9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661877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125912-4FE6-4739-9CEE-93F216AE563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3082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44C6C4-25A1-48AF-ACF8-364E8730E55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66007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520237A-7FD3-4807-94A8-7FE4A99C82EF}" type="datetimeFigureOut">
              <a:rPr lang="ja-JP" altLang="en-US" smtClean="0">
                <a:solidFill>
                  <a:prstClr val="black">
                    <a:tint val="75000"/>
                  </a:prstClr>
                </a:solidFill>
              </a:rPr>
              <a:pPr/>
              <a:t>2021/3/26</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C0AD265-8D31-4806-8872-B5015743F2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260662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FFE0DF-4B0F-4C56-9A36-38520926E53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930137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CE273A-713D-4DB5-A56E-4410CE5A43E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915780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635DF0-D0BD-4BE9-9786-280D4A2EE5A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468358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EABEC3D-94CB-4C03-AD63-BFAC179C2A9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032994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31DCEEE-C6DE-4D81-956D-D1DAEBB7468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794051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D9C7AA3-1489-4333-A026-D91348DD3DE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233963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1F0AD44-C1B2-4AD5-AC32-E72D9D47A9C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543133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3FC39-E6B2-4781-BA98-4C8A1B32502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896360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6894D7-6E66-4246-80CE-88E5C83F3F4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038043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869823-6CA6-45F7-9597-24B2938C8C9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10784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20237A-7FD3-4807-94A8-7FE4A99C82EF}" type="datetimeFigureOut">
              <a:rPr lang="ja-JP" altLang="en-US" smtClean="0">
                <a:solidFill>
                  <a:prstClr val="black">
                    <a:tint val="75000"/>
                  </a:prstClr>
                </a:solidFill>
              </a:rPr>
              <a:pPr/>
              <a:t>2021/3/26</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0AD265-8D31-4806-8872-B5015743F2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625360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125912-4FE6-4739-9CEE-93F216AE563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624125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44C6C4-25A1-48AF-ACF8-364E8730E55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384233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FFE0DF-4B0F-4C56-9A36-38520926E53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362100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CE273A-713D-4DB5-A56E-4410CE5A43E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646219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635DF0-D0BD-4BE9-9786-280D4A2EE5A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577967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EABEC3D-94CB-4C03-AD63-BFAC179C2A9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913999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31DCEEE-C6DE-4D81-956D-D1DAEBB7468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91647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D9C7AA3-1489-4333-A026-D91348DD3DE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687715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1F0AD44-C1B2-4AD5-AC32-E72D9D47A9C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458889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3FC39-E6B2-4781-BA98-4C8A1B32502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03943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01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2" y="987428"/>
            <a:ext cx="4629150" cy="4873625"/>
          </a:xfrm>
        </p:spPr>
        <p:txBody>
          <a:bodyPr/>
          <a:lstStyle>
            <a:lvl1pPr>
              <a:defRPr sz="3010"/>
            </a:lvl1pPr>
            <a:lvl2pPr>
              <a:defRPr sz="2634"/>
            </a:lvl2pPr>
            <a:lvl3pPr>
              <a:defRPr sz="2258"/>
            </a:lvl3pPr>
            <a:lvl4pPr>
              <a:defRPr sz="1881"/>
            </a:lvl4pPr>
            <a:lvl5pPr>
              <a:defRPr sz="1881"/>
            </a:lvl5pPr>
            <a:lvl6pPr>
              <a:defRPr sz="1881"/>
            </a:lvl6pPr>
            <a:lvl7pPr>
              <a:defRPr sz="1881"/>
            </a:lvl7pPr>
            <a:lvl8pPr>
              <a:defRPr sz="1881"/>
            </a:lvl8pPr>
            <a:lvl9pPr>
              <a:defRPr sz="188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505"/>
            </a:lvl1pPr>
            <a:lvl2pPr marL="430088" indent="0">
              <a:buNone/>
              <a:defRPr sz="1317"/>
            </a:lvl2pPr>
            <a:lvl3pPr marL="860176" indent="0">
              <a:buNone/>
              <a:defRPr sz="1129"/>
            </a:lvl3pPr>
            <a:lvl4pPr marL="1290264" indent="0">
              <a:buNone/>
              <a:defRPr sz="941"/>
            </a:lvl4pPr>
            <a:lvl5pPr marL="1720352" indent="0">
              <a:buNone/>
              <a:defRPr sz="941"/>
            </a:lvl5pPr>
            <a:lvl6pPr marL="2150440" indent="0">
              <a:buNone/>
              <a:defRPr sz="941"/>
            </a:lvl6pPr>
            <a:lvl7pPr marL="2580528" indent="0">
              <a:buNone/>
              <a:defRPr sz="941"/>
            </a:lvl7pPr>
            <a:lvl8pPr marL="3010616" indent="0">
              <a:buNone/>
              <a:defRPr sz="941"/>
            </a:lvl8pPr>
            <a:lvl9pPr marL="3440704" indent="0">
              <a:buNone/>
              <a:defRPr sz="94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520237A-7FD3-4807-94A8-7FE4A99C82EF}" type="datetimeFigureOut">
              <a:rPr lang="ja-JP" altLang="en-US" smtClean="0">
                <a:solidFill>
                  <a:prstClr val="black">
                    <a:tint val="75000"/>
                  </a:prstClr>
                </a:solidFill>
              </a:rPr>
              <a:pPr/>
              <a:t>2021/3/26</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0AD265-8D31-4806-8872-B5015743F2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290625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6894D7-6E66-4246-80CE-88E5C83F3F4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395640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869823-6CA6-45F7-9597-24B2938C8C9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84987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125912-4FE6-4739-9CEE-93F216AE563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55843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44C6C4-25A1-48AF-ACF8-364E8730E55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211167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FFE0DF-4B0F-4C56-9A36-38520926E53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820721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CE273A-713D-4DB5-A56E-4410CE5A43E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4823618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635DF0-D0BD-4BE9-9786-280D4A2EE5A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363223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EABEC3D-94CB-4C03-AD63-BFAC179C2A9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665895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31DCEEE-C6DE-4D81-956D-D1DAEBB7468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142967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D9C7AA3-1489-4333-A026-D91348DD3DE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18066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01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2" y="987428"/>
            <a:ext cx="4629150" cy="4873625"/>
          </a:xfrm>
        </p:spPr>
        <p:txBody>
          <a:bodyPr anchor="t"/>
          <a:lstStyle>
            <a:lvl1pPr marL="0" indent="0">
              <a:buNone/>
              <a:defRPr sz="3010"/>
            </a:lvl1pPr>
            <a:lvl2pPr marL="430088" indent="0">
              <a:buNone/>
              <a:defRPr sz="2634"/>
            </a:lvl2pPr>
            <a:lvl3pPr marL="860176" indent="0">
              <a:buNone/>
              <a:defRPr sz="2258"/>
            </a:lvl3pPr>
            <a:lvl4pPr marL="1290264" indent="0">
              <a:buNone/>
              <a:defRPr sz="1881"/>
            </a:lvl4pPr>
            <a:lvl5pPr marL="1720352" indent="0">
              <a:buNone/>
              <a:defRPr sz="1881"/>
            </a:lvl5pPr>
            <a:lvl6pPr marL="2150440" indent="0">
              <a:buNone/>
              <a:defRPr sz="1881"/>
            </a:lvl6pPr>
            <a:lvl7pPr marL="2580528" indent="0">
              <a:buNone/>
              <a:defRPr sz="1881"/>
            </a:lvl7pPr>
            <a:lvl8pPr marL="3010616" indent="0">
              <a:buNone/>
              <a:defRPr sz="1881"/>
            </a:lvl8pPr>
            <a:lvl9pPr marL="3440704" indent="0">
              <a:buNone/>
              <a:defRPr sz="1881"/>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505"/>
            </a:lvl1pPr>
            <a:lvl2pPr marL="430088" indent="0">
              <a:buNone/>
              <a:defRPr sz="1317"/>
            </a:lvl2pPr>
            <a:lvl3pPr marL="860176" indent="0">
              <a:buNone/>
              <a:defRPr sz="1129"/>
            </a:lvl3pPr>
            <a:lvl4pPr marL="1290264" indent="0">
              <a:buNone/>
              <a:defRPr sz="941"/>
            </a:lvl4pPr>
            <a:lvl5pPr marL="1720352" indent="0">
              <a:buNone/>
              <a:defRPr sz="941"/>
            </a:lvl5pPr>
            <a:lvl6pPr marL="2150440" indent="0">
              <a:buNone/>
              <a:defRPr sz="941"/>
            </a:lvl6pPr>
            <a:lvl7pPr marL="2580528" indent="0">
              <a:buNone/>
              <a:defRPr sz="941"/>
            </a:lvl7pPr>
            <a:lvl8pPr marL="3010616" indent="0">
              <a:buNone/>
              <a:defRPr sz="941"/>
            </a:lvl8pPr>
            <a:lvl9pPr marL="3440704" indent="0">
              <a:buNone/>
              <a:defRPr sz="94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520237A-7FD3-4807-94A8-7FE4A99C82EF}" type="datetimeFigureOut">
              <a:rPr lang="ja-JP" altLang="en-US" smtClean="0">
                <a:solidFill>
                  <a:prstClr val="black">
                    <a:tint val="75000"/>
                  </a:prstClr>
                </a:solidFill>
              </a:rPr>
              <a:pPr/>
              <a:t>2021/3/26</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0AD265-8D31-4806-8872-B5015743F2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1193019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1F0AD44-C1B2-4AD5-AC32-E72D9D47A9C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539231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3FC39-E6B2-4781-BA98-4C8A1B32502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718013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6894D7-6E66-4246-80CE-88E5C83F3F4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0218321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869823-6CA6-45F7-9597-24B2938C8C9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8587451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125912-4FE6-4739-9CEE-93F216AE563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2747978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44C6C4-25A1-48AF-ACF8-364E8730E55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85255696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FFE0DF-4B0F-4C56-9A36-38520926E53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57326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CE273A-713D-4DB5-A56E-4410CE5A43E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091694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635DF0-D0BD-4BE9-9786-280D4A2EE5A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1129199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EABEC3D-94CB-4C03-AD63-BFAC179C2A9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16519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theme" Target="../theme/theme1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theme" Target="../theme/theme11.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129">
                <a:solidFill>
                  <a:schemeClr val="tx1">
                    <a:tint val="75000"/>
                  </a:schemeClr>
                </a:solidFill>
              </a:defRPr>
            </a:lvl1pPr>
          </a:lstStyle>
          <a:p>
            <a:pPr defTabSz="430088" eaLnBrk="1" fontAlgn="auto" hangingPunct="1">
              <a:spcBef>
                <a:spcPts val="0"/>
              </a:spcBef>
              <a:spcAft>
                <a:spcPts val="0"/>
              </a:spcAft>
            </a:pPr>
            <a:fld id="{5520237A-7FD3-4807-94A8-7FE4A99C82EF}" type="datetimeFigureOut">
              <a:rPr lang="ja-JP" altLang="en-US" smtClean="0">
                <a:solidFill>
                  <a:prstClr val="black">
                    <a:tint val="75000"/>
                  </a:prstClr>
                </a:solidFill>
                <a:latin typeface="Calibri" panose="020F0502020204030204"/>
                <a:ea typeface="游ゴシック" panose="020B0400000000000000" pitchFamily="50" charset="-128"/>
              </a:rPr>
              <a:pPr defTabSz="430088" eaLnBrk="1" fontAlgn="auto" hangingPunct="1">
                <a:spcBef>
                  <a:spcPts val="0"/>
                </a:spcBef>
                <a:spcAft>
                  <a:spcPts val="0"/>
                </a:spcAft>
              </a:pPr>
              <a:t>2021/3/26</a:t>
            </a:fld>
            <a:endParaRPr lang="ja-JP" altLang="en-US">
              <a:solidFill>
                <a:prstClr val="black">
                  <a:tint val="75000"/>
                </a:prstClr>
              </a:solidFill>
              <a:latin typeface="Calibri" panose="020F0502020204030204"/>
              <a:ea typeface="游ゴシック" panose="020B0400000000000000" pitchFamily="50" charset="-128"/>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129">
                <a:solidFill>
                  <a:schemeClr val="tx1">
                    <a:tint val="75000"/>
                  </a:schemeClr>
                </a:solidFill>
              </a:defRPr>
            </a:lvl1pPr>
          </a:lstStyle>
          <a:p>
            <a:pPr defTabSz="430088" eaLnBrk="1" fontAlgn="auto" hangingPunct="1">
              <a:spcBef>
                <a:spcPts val="0"/>
              </a:spcBef>
              <a:spcAft>
                <a:spcPts val="0"/>
              </a:spcAft>
            </a:pPr>
            <a:endParaRPr lang="ja-JP" altLang="en-US">
              <a:solidFill>
                <a:prstClr val="black">
                  <a:tint val="75000"/>
                </a:prstClr>
              </a:solidFill>
              <a:latin typeface="Calibri" panose="020F0502020204030204"/>
              <a:ea typeface="游ゴシック" panose="020B0400000000000000" pitchFamily="50" charset="-128"/>
            </a:endParaRPr>
          </a:p>
        </p:txBody>
      </p:sp>
      <p:sp>
        <p:nvSpPr>
          <p:cNvPr id="6" name="Slide Number Placeholder 5"/>
          <p:cNvSpPr>
            <a:spLocks noGrp="1"/>
          </p:cNvSpPr>
          <p:nvPr>
            <p:ph type="sldNum" sz="quarter" idx="4"/>
          </p:nvPr>
        </p:nvSpPr>
        <p:spPr>
          <a:xfrm>
            <a:off x="6457951" y="6356353"/>
            <a:ext cx="2057400" cy="365125"/>
          </a:xfrm>
          <a:prstGeom prst="rect">
            <a:avLst/>
          </a:prstGeom>
        </p:spPr>
        <p:txBody>
          <a:bodyPr vert="horz" lIns="91440" tIns="45720" rIns="91440" bIns="45720" rtlCol="0" anchor="ctr"/>
          <a:lstStyle>
            <a:lvl1pPr algn="r">
              <a:defRPr sz="1129">
                <a:solidFill>
                  <a:schemeClr val="tx1">
                    <a:tint val="75000"/>
                  </a:schemeClr>
                </a:solidFill>
              </a:defRPr>
            </a:lvl1pPr>
          </a:lstStyle>
          <a:p>
            <a:pPr defTabSz="430088" eaLnBrk="1" fontAlgn="auto" hangingPunct="1">
              <a:spcBef>
                <a:spcPts val="0"/>
              </a:spcBef>
              <a:spcAft>
                <a:spcPts val="0"/>
              </a:spcAft>
            </a:pPr>
            <a:fld id="{0C0AD265-8D31-4806-8872-B5015743F237}" type="slidenum">
              <a:rPr lang="ja-JP" altLang="en-US" smtClean="0">
                <a:solidFill>
                  <a:prstClr val="black">
                    <a:tint val="75000"/>
                  </a:prstClr>
                </a:solidFill>
                <a:latin typeface="Calibri" panose="020F0502020204030204"/>
                <a:ea typeface="游ゴシック" panose="020B0400000000000000" pitchFamily="50" charset="-128"/>
              </a:rPr>
              <a:pPr defTabSz="430088" eaLnBrk="1" fontAlgn="auto" hangingPunct="1">
                <a:spcBef>
                  <a:spcPts val="0"/>
                </a:spcBef>
                <a:spcAft>
                  <a:spcPts val="0"/>
                </a:spcAft>
              </a:pPr>
              <a:t>‹#›</a:t>
            </a:fld>
            <a:endParaRPr lang="ja-JP" altLang="en-US">
              <a:solidFill>
                <a:prstClr val="black">
                  <a:tint val="75000"/>
                </a:prstClr>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393299235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860176" rtl="0" eaLnBrk="1" latinLnBrk="0" hangingPunct="1">
        <a:lnSpc>
          <a:spcPct val="90000"/>
        </a:lnSpc>
        <a:spcBef>
          <a:spcPct val="0"/>
        </a:spcBef>
        <a:buNone/>
        <a:defRPr kumimoji="1" sz="4139" kern="1200">
          <a:solidFill>
            <a:schemeClr val="tx1"/>
          </a:solidFill>
          <a:latin typeface="+mj-lt"/>
          <a:ea typeface="+mj-ea"/>
          <a:cs typeface="+mj-cs"/>
        </a:defRPr>
      </a:lvl1pPr>
    </p:titleStyle>
    <p:bodyStyle>
      <a:lvl1pPr marL="215044" indent="-215044" algn="l" defTabSz="860176" rtl="0" eaLnBrk="1" latinLnBrk="0" hangingPunct="1">
        <a:lnSpc>
          <a:spcPct val="90000"/>
        </a:lnSpc>
        <a:spcBef>
          <a:spcPts val="941"/>
        </a:spcBef>
        <a:buFont typeface="Arial" panose="020B0604020202020204" pitchFamily="34" charset="0"/>
        <a:buChar char="•"/>
        <a:defRPr kumimoji="1" sz="2634" kern="1200">
          <a:solidFill>
            <a:schemeClr val="tx1"/>
          </a:solidFill>
          <a:latin typeface="+mn-lt"/>
          <a:ea typeface="+mn-ea"/>
          <a:cs typeface="+mn-cs"/>
        </a:defRPr>
      </a:lvl1pPr>
      <a:lvl2pPr marL="645132" indent="-215044" algn="l" defTabSz="860176" rtl="0" eaLnBrk="1" latinLnBrk="0" hangingPunct="1">
        <a:lnSpc>
          <a:spcPct val="90000"/>
        </a:lnSpc>
        <a:spcBef>
          <a:spcPts val="470"/>
        </a:spcBef>
        <a:buFont typeface="Arial" panose="020B0604020202020204" pitchFamily="34" charset="0"/>
        <a:buChar char="•"/>
        <a:defRPr kumimoji="1" sz="2258" kern="1200">
          <a:solidFill>
            <a:schemeClr val="tx1"/>
          </a:solidFill>
          <a:latin typeface="+mn-lt"/>
          <a:ea typeface="+mn-ea"/>
          <a:cs typeface="+mn-cs"/>
        </a:defRPr>
      </a:lvl2pPr>
      <a:lvl3pPr marL="1075220" indent="-215044" algn="l" defTabSz="860176" rtl="0" eaLnBrk="1" latinLnBrk="0" hangingPunct="1">
        <a:lnSpc>
          <a:spcPct val="90000"/>
        </a:lnSpc>
        <a:spcBef>
          <a:spcPts val="470"/>
        </a:spcBef>
        <a:buFont typeface="Arial" panose="020B0604020202020204" pitchFamily="34" charset="0"/>
        <a:buChar char="•"/>
        <a:defRPr kumimoji="1" sz="1881" kern="1200">
          <a:solidFill>
            <a:schemeClr val="tx1"/>
          </a:solidFill>
          <a:latin typeface="+mn-lt"/>
          <a:ea typeface="+mn-ea"/>
          <a:cs typeface="+mn-cs"/>
        </a:defRPr>
      </a:lvl3pPr>
      <a:lvl4pPr marL="1505308" indent="-215044" algn="l" defTabSz="860176" rtl="0" eaLnBrk="1" latinLnBrk="0" hangingPunct="1">
        <a:lnSpc>
          <a:spcPct val="90000"/>
        </a:lnSpc>
        <a:spcBef>
          <a:spcPts val="470"/>
        </a:spcBef>
        <a:buFont typeface="Arial" panose="020B0604020202020204" pitchFamily="34" charset="0"/>
        <a:buChar char="•"/>
        <a:defRPr kumimoji="1" sz="1693" kern="1200">
          <a:solidFill>
            <a:schemeClr val="tx1"/>
          </a:solidFill>
          <a:latin typeface="+mn-lt"/>
          <a:ea typeface="+mn-ea"/>
          <a:cs typeface="+mn-cs"/>
        </a:defRPr>
      </a:lvl4pPr>
      <a:lvl5pPr marL="1935396" indent="-215044" algn="l" defTabSz="860176" rtl="0" eaLnBrk="1" latinLnBrk="0" hangingPunct="1">
        <a:lnSpc>
          <a:spcPct val="90000"/>
        </a:lnSpc>
        <a:spcBef>
          <a:spcPts val="470"/>
        </a:spcBef>
        <a:buFont typeface="Arial" panose="020B0604020202020204" pitchFamily="34" charset="0"/>
        <a:buChar char="•"/>
        <a:defRPr kumimoji="1" sz="1693" kern="1200">
          <a:solidFill>
            <a:schemeClr val="tx1"/>
          </a:solidFill>
          <a:latin typeface="+mn-lt"/>
          <a:ea typeface="+mn-ea"/>
          <a:cs typeface="+mn-cs"/>
        </a:defRPr>
      </a:lvl5pPr>
      <a:lvl6pPr marL="2365484" indent="-215044" algn="l" defTabSz="860176" rtl="0" eaLnBrk="1" latinLnBrk="0" hangingPunct="1">
        <a:lnSpc>
          <a:spcPct val="90000"/>
        </a:lnSpc>
        <a:spcBef>
          <a:spcPts val="470"/>
        </a:spcBef>
        <a:buFont typeface="Arial" panose="020B0604020202020204" pitchFamily="34" charset="0"/>
        <a:buChar char="•"/>
        <a:defRPr kumimoji="1" sz="1693" kern="1200">
          <a:solidFill>
            <a:schemeClr val="tx1"/>
          </a:solidFill>
          <a:latin typeface="+mn-lt"/>
          <a:ea typeface="+mn-ea"/>
          <a:cs typeface="+mn-cs"/>
        </a:defRPr>
      </a:lvl6pPr>
      <a:lvl7pPr marL="2795572" indent="-215044" algn="l" defTabSz="860176" rtl="0" eaLnBrk="1" latinLnBrk="0" hangingPunct="1">
        <a:lnSpc>
          <a:spcPct val="90000"/>
        </a:lnSpc>
        <a:spcBef>
          <a:spcPts val="470"/>
        </a:spcBef>
        <a:buFont typeface="Arial" panose="020B0604020202020204" pitchFamily="34" charset="0"/>
        <a:buChar char="•"/>
        <a:defRPr kumimoji="1" sz="1693" kern="1200">
          <a:solidFill>
            <a:schemeClr val="tx1"/>
          </a:solidFill>
          <a:latin typeface="+mn-lt"/>
          <a:ea typeface="+mn-ea"/>
          <a:cs typeface="+mn-cs"/>
        </a:defRPr>
      </a:lvl7pPr>
      <a:lvl8pPr marL="3225660" indent="-215044" algn="l" defTabSz="860176" rtl="0" eaLnBrk="1" latinLnBrk="0" hangingPunct="1">
        <a:lnSpc>
          <a:spcPct val="90000"/>
        </a:lnSpc>
        <a:spcBef>
          <a:spcPts val="470"/>
        </a:spcBef>
        <a:buFont typeface="Arial" panose="020B0604020202020204" pitchFamily="34" charset="0"/>
        <a:buChar char="•"/>
        <a:defRPr kumimoji="1" sz="1693" kern="1200">
          <a:solidFill>
            <a:schemeClr val="tx1"/>
          </a:solidFill>
          <a:latin typeface="+mn-lt"/>
          <a:ea typeface="+mn-ea"/>
          <a:cs typeface="+mn-cs"/>
        </a:defRPr>
      </a:lvl8pPr>
      <a:lvl9pPr marL="3655748" indent="-215044" algn="l" defTabSz="860176" rtl="0" eaLnBrk="1" latinLnBrk="0" hangingPunct="1">
        <a:lnSpc>
          <a:spcPct val="90000"/>
        </a:lnSpc>
        <a:spcBef>
          <a:spcPts val="470"/>
        </a:spcBef>
        <a:buFont typeface="Arial" panose="020B0604020202020204" pitchFamily="34" charset="0"/>
        <a:buChar char="•"/>
        <a:defRPr kumimoji="1" sz="1693" kern="1200">
          <a:solidFill>
            <a:schemeClr val="tx1"/>
          </a:solidFill>
          <a:latin typeface="+mn-lt"/>
          <a:ea typeface="+mn-ea"/>
          <a:cs typeface="+mn-cs"/>
        </a:defRPr>
      </a:lvl9pPr>
    </p:bodyStyle>
    <p:otherStyle>
      <a:defPPr>
        <a:defRPr lang="en-US"/>
      </a:defPPr>
      <a:lvl1pPr marL="0" algn="l" defTabSz="860176" rtl="0" eaLnBrk="1" latinLnBrk="0" hangingPunct="1">
        <a:defRPr kumimoji="1" sz="1693" kern="1200">
          <a:solidFill>
            <a:schemeClr val="tx1"/>
          </a:solidFill>
          <a:latin typeface="+mn-lt"/>
          <a:ea typeface="+mn-ea"/>
          <a:cs typeface="+mn-cs"/>
        </a:defRPr>
      </a:lvl1pPr>
      <a:lvl2pPr marL="430088" algn="l" defTabSz="860176" rtl="0" eaLnBrk="1" latinLnBrk="0" hangingPunct="1">
        <a:defRPr kumimoji="1" sz="1693" kern="1200">
          <a:solidFill>
            <a:schemeClr val="tx1"/>
          </a:solidFill>
          <a:latin typeface="+mn-lt"/>
          <a:ea typeface="+mn-ea"/>
          <a:cs typeface="+mn-cs"/>
        </a:defRPr>
      </a:lvl2pPr>
      <a:lvl3pPr marL="860176" algn="l" defTabSz="860176" rtl="0" eaLnBrk="1" latinLnBrk="0" hangingPunct="1">
        <a:defRPr kumimoji="1" sz="1693" kern="1200">
          <a:solidFill>
            <a:schemeClr val="tx1"/>
          </a:solidFill>
          <a:latin typeface="+mn-lt"/>
          <a:ea typeface="+mn-ea"/>
          <a:cs typeface="+mn-cs"/>
        </a:defRPr>
      </a:lvl3pPr>
      <a:lvl4pPr marL="1290264" algn="l" defTabSz="860176" rtl="0" eaLnBrk="1" latinLnBrk="0" hangingPunct="1">
        <a:defRPr kumimoji="1" sz="1693" kern="1200">
          <a:solidFill>
            <a:schemeClr val="tx1"/>
          </a:solidFill>
          <a:latin typeface="+mn-lt"/>
          <a:ea typeface="+mn-ea"/>
          <a:cs typeface="+mn-cs"/>
        </a:defRPr>
      </a:lvl4pPr>
      <a:lvl5pPr marL="1720352" algn="l" defTabSz="860176" rtl="0" eaLnBrk="1" latinLnBrk="0" hangingPunct="1">
        <a:defRPr kumimoji="1" sz="1693" kern="1200">
          <a:solidFill>
            <a:schemeClr val="tx1"/>
          </a:solidFill>
          <a:latin typeface="+mn-lt"/>
          <a:ea typeface="+mn-ea"/>
          <a:cs typeface="+mn-cs"/>
        </a:defRPr>
      </a:lvl5pPr>
      <a:lvl6pPr marL="2150440" algn="l" defTabSz="860176" rtl="0" eaLnBrk="1" latinLnBrk="0" hangingPunct="1">
        <a:defRPr kumimoji="1" sz="1693" kern="1200">
          <a:solidFill>
            <a:schemeClr val="tx1"/>
          </a:solidFill>
          <a:latin typeface="+mn-lt"/>
          <a:ea typeface="+mn-ea"/>
          <a:cs typeface="+mn-cs"/>
        </a:defRPr>
      </a:lvl6pPr>
      <a:lvl7pPr marL="2580528" algn="l" defTabSz="860176" rtl="0" eaLnBrk="1" latinLnBrk="0" hangingPunct="1">
        <a:defRPr kumimoji="1" sz="1693" kern="1200">
          <a:solidFill>
            <a:schemeClr val="tx1"/>
          </a:solidFill>
          <a:latin typeface="+mn-lt"/>
          <a:ea typeface="+mn-ea"/>
          <a:cs typeface="+mn-cs"/>
        </a:defRPr>
      </a:lvl7pPr>
      <a:lvl8pPr marL="3010616" algn="l" defTabSz="860176" rtl="0" eaLnBrk="1" latinLnBrk="0" hangingPunct="1">
        <a:defRPr kumimoji="1" sz="1693" kern="1200">
          <a:solidFill>
            <a:schemeClr val="tx1"/>
          </a:solidFill>
          <a:latin typeface="+mn-lt"/>
          <a:ea typeface="+mn-ea"/>
          <a:cs typeface="+mn-cs"/>
        </a:defRPr>
      </a:lvl8pPr>
      <a:lvl9pPr marL="3440704" algn="l" defTabSz="860176" rtl="0" eaLnBrk="1" latinLnBrk="0" hangingPunct="1">
        <a:defRPr kumimoji="1" sz="1693"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effectLst/>
                <a:latin typeface="Arial" charset="0"/>
              </a:defRPr>
            </a:lvl1pPr>
          </a:lstStyle>
          <a:p>
            <a:pPr>
              <a:defRPr/>
            </a:pPr>
            <a:endParaRPr lang="en-US" altLang="ja-JP">
              <a:solidFill>
                <a:srgbClr val="000000"/>
              </a:solidFill>
            </a:endParaRPr>
          </a:p>
        </p:txBody>
      </p:sp>
      <p:sp>
        <p:nvSpPr>
          <p:cNvPr id="130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latin typeface="Arial" charset="0"/>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130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7B81B18-9C48-42C8-8E18-587166552E6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72903585"/>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effectLst/>
                <a:latin typeface="Arial" charset="0"/>
              </a:defRPr>
            </a:lvl1pPr>
          </a:lstStyle>
          <a:p>
            <a:pPr>
              <a:defRPr/>
            </a:pPr>
            <a:endParaRPr lang="en-US" altLang="ja-JP">
              <a:solidFill>
                <a:srgbClr val="000000"/>
              </a:solidFill>
            </a:endParaRPr>
          </a:p>
        </p:txBody>
      </p:sp>
      <p:sp>
        <p:nvSpPr>
          <p:cNvPr id="130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latin typeface="Arial" charset="0"/>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130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7B81B18-9C48-42C8-8E18-587166552E6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46702766"/>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effectLst/>
                <a:latin typeface="Arial" charset="0"/>
              </a:defRPr>
            </a:lvl1pPr>
          </a:lstStyle>
          <a:p>
            <a:pPr>
              <a:defRPr/>
            </a:pPr>
            <a:endParaRPr lang="en-US" altLang="ja-JP">
              <a:solidFill>
                <a:srgbClr val="000000"/>
              </a:solidFill>
            </a:endParaRPr>
          </a:p>
        </p:txBody>
      </p:sp>
      <p:sp>
        <p:nvSpPr>
          <p:cNvPr id="130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latin typeface="Arial" charset="0"/>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130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7B81B18-9C48-42C8-8E18-587166552E6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3652840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effectLst/>
                <a:latin typeface="Arial" charset="0"/>
              </a:defRPr>
            </a:lvl1pPr>
          </a:lstStyle>
          <a:p>
            <a:pPr>
              <a:defRPr/>
            </a:pPr>
            <a:endParaRPr lang="en-US" altLang="ja-JP">
              <a:solidFill>
                <a:srgbClr val="000000"/>
              </a:solidFill>
            </a:endParaRPr>
          </a:p>
        </p:txBody>
      </p:sp>
      <p:sp>
        <p:nvSpPr>
          <p:cNvPr id="130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latin typeface="Arial" charset="0"/>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130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7B81B18-9C48-42C8-8E18-587166552E6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32372858"/>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effectLst/>
                <a:latin typeface="Arial" charset="0"/>
              </a:defRPr>
            </a:lvl1pPr>
          </a:lstStyle>
          <a:p>
            <a:pPr>
              <a:defRPr/>
            </a:pPr>
            <a:endParaRPr lang="en-US" altLang="ja-JP">
              <a:solidFill>
                <a:srgbClr val="000000"/>
              </a:solidFill>
            </a:endParaRPr>
          </a:p>
        </p:txBody>
      </p:sp>
      <p:sp>
        <p:nvSpPr>
          <p:cNvPr id="130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latin typeface="Arial" charset="0"/>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130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7B81B18-9C48-42C8-8E18-587166552E6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56730348"/>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effectLst/>
                <a:latin typeface="Arial" charset="0"/>
              </a:defRPr>
            </a:lvl1pPr>
          </a:lstStyle>
          <a:p>
            <a:pPr>
              <a:defRPr/>
            </a:pPr>
            <a:endParaRPr lang="en-US" altLang="ja-JP">
              <a:solidFill>
                <a:srgbClr val="000000"/>
              </a:solidFill>
            </a:endParaRPr>
          </a:p>
        </p:txBody>
      </p:sp>
      <p:sp>
        <p:nvSpPr>
          <p:cNvPr id="130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latin typeface="Arial" charset="0"/>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130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7B81B18-9C48-42C8-8E18-587166552E6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6885421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effectLst/>
                <a:latin typeface="Arial" charset="0"/>
              </a:defRPr>
            </a:lvl1pPr>
          </a:lstStyle>
          <a:p>
            <a:pPr>
              <a:defRPr/>
            </a:pPr>
            <a:endParaRPr lang="en-US" altLang="ja-JP">
              <a:solidFill>
                <a:srgbClr val="000000"/>
              </a:solidFill>
            </a:endParaRPr>
          </a:p>
        </p:txBody>
      </p:sp>
      <p:sp>
        <p:nvSpPr>
          <p:cNvPr id="130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latin typeface="Arial" charset="0"/>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130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7B81B18-9C48-42C8-8E18-587166552E6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07040707"/>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effectLst/>
                <a:latin typeface="Arial" charset="0"/>
              </a:defRPr>
            </a:lvl1pPr>
          </a:lstStyle>
          <a:p>
            <a:pPr>
              <a:defRPr/>
            </a:pPr>
            <a:endParaRPr lang="en-US" altLang="ja-JP">
              <a:solidFill>
                <a:srgbClr val="000000"/>
              </a:solidFill>
            </a:endParaRPr>
          </a:p>
        </p:txBody>
      </p:sp>
      <p:sp>
        <p:nvSpPr>
          <p:cNvPr id="130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latin typeface="Arial" charset="0"/>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130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7B81B18-9C48-42C8-8E18-587166552E6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49963717"/>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effectLst/>
                <a:latin typeface="Arial" charset="0"/>
              </a:defRPr>
            </a:lvl1pPr>
          </a:lstStyle>
          <a:p>
            <a:pPr>
              <a:defRPr/>
            </a:pPr>
            <a:endParaRPr lang="en-US" altLang="ja-JP">
              <a:solidFill>
                <a:srgbClr val="000000"/>
              </a:solidFill>
            </a:endParaRPr>
          </a:p>
        </p:txBody>
      </p:sp>
      <p:sp>
        <p:nvSpPr>
          <p:cNvPr id="130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latin typeface="Arial" charset="0"/>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130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7B81B18-9C48-42C8-8E18-587166552E6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22291315"/>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effectLst/>
                <a:latin typeface="Arial" charset="0"/>
              </a:defRPr>
            </a:lvl1pPr>
          </a:lstStyle>
          <a:p>
            <a:pPr>
              <a:defRPr/>
            </a:pPr>
            <a:endParaRPr lang="en-US" altLang="ja-JP">
              <a:solidFill>
                <a:srgbClr val="000000"/>
              </a:solidFill>
            </a:endParaRPr>
          </a:p>
        </p:txBody>
      </p:sp>
      <p:sp>
        <p:nvSpPr>
          <p:cNvPr id="130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latin typeface="Arial" charset="0"/>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130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7B81B18-9C48-42C8-8E18-587166552E6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86683960"/>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gif"/><Relationship Id="rId13" Type="http://schemas.openxmlformats.org/officeDocument/2006/relationships/image" Target="../media/image11.wmf"/><Relationship Id="rId18" Type="http://schemas.openxmlformats.org/officeDocument/2006/relationships/image" Target="../media/image16.png"/><Relationship Id="rId26" Type="http://schemas.openxmlformats.org/officeDocument/2006/relationships/image" Target="../media/image24.emf"/><Relationship Id="rId3" Type="http://schemas.openxmlformats.org/officeDocument/2006/relationships/image" Target="../media/image1.wmf"/><Relationship Id="rId21" Type="http://schemas.openxmlformats.org/officeDocument/2006/relationships/image" Target="../media/image19.wmf"/><Relationship Id="rId7" Type="http://schemas.openxmlformats.org/officeDocument/2006/relationships/image" Target="../media/image5.wmf"/><Relationship Id="rId12" Type="http://schemas.openxmlformats.org/officeDocument/2006/relationships/image" Target="../media/image10.wmf"/><Relationship Id="rId17" Type="http://schemas.openxmlformats.org/officeDocument/2006/relationships/image" Target="../media/image15.jpeg"/><Relationship Id="rId25" Type="http://schemas.openxmlformats.org/officeDocument/2006/relationships/image" Target="../media/image23.png"/><Relationship Id="rId2" Type="http://schemas.openxmlformats.org/officeDocument/2006/relationships/notesSlide" Target="../notesSlides/notesSlide3.xml"/><Relationship Id="rId16" Type="http://schemas.openxmlformats.org/officeDocument/2006/relationships/image" Target="../media/image14.wmf"/><Relationship Id="rId20" Type="http://schemas.openxmlformats.org/officeDocument/2006/relationships/image" Target="../media/image18.wmf"/><Relationship Id="rId29" Type="http://schemas.openxmlformats.org/officeDocument/2006/relationships/image" Target="../media/image27.wmf"/><Relationship Id="rId1" Type="http://schemas.openxmlformats.org/officeDocument/2006/relationships/slideLayout" Target="../slideLayouts/slideLayout7.xml"/><Relationship Id="rId6" Type="http://schemas.openxmlformats.org/officeDocument/2006/relationships/image" Target="../media/image4.wmf"/><Relationship Id="rId11" Type="http://schemas.openxmlformats.org/officeDocument/2006/relationships/image" Target="../media/image9.png"/><Relationship Id="rId24" Type="http://schemas.openxmlformats.org/officeDocument/2006/relationships/image" Target="../media/image22.png"/><Relationship Id="rId32" Type="http://schemas.microsoft.com/office/2007/relationships/hdphoto" Target="../media/hdphoto1.wdp"/><Relationship Id="rId5" Type="http://schemas.openxmlformats.org/officeDocument/2006/relationships/image" Target="../media/image3.wmf"/><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wmf"/><Relationship Id="rId19" Type="http://schemas.openxmlformats.org/officeDocument/2006/relationships/image" Target="../media/image17.wmf"/><Relationship Id="rId31" Type="http://schemas.openxmlformats.org/officeDocument/2006/relationships/image" Target="../media/image29.png"/><Relationship Id="rId4" Type="http://schemas.openxmlformats.org/officeDocument/2006/relationships/image" Target="../media/image2.wmf"/><Relationship Id="rId9" Type="http://schemas.openxmlformats.org/officeDocument/2006/relationships/image" Target="../media/image7.gif"/><Relationship Id="rId14" Type="http://schemas.openxmlformats.org/officeDocument/2006/relationships/image" Target="../media/image12.wmf"/><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66.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C8C6E3FF-3C50-42DC-8AFF-A4CD2D0BD645}"/>
              </a:ext>
            </a:extLst>
          </p:cNvPr>
          <p:cNvSpPr/>
          <p:nvPr/>
        </p:nvSpPr>
        <p:spPr>
          <a:xfrm>
            <a:off x="0" y="1148725"/>
            <a:ext cx="9144000" cy="1463846"/>
          </a:xfrm>
          <a:prstGeom prst="rect">
            <a:avLst/>
          </a:prstGeom>
          <a:gradFill flip="none" rotWithShape="1">
            <a:gsLst>
              <a:gs pos="20000">
                <a:srgbClr val="39837F"/>
              </a:gs>
              <a:gs pos="45000">
                <a:srgbClr val="39837F"/>
              </a:gs>
              <a:gs pos="55000">
                <a:srgbClr val="89743F"/>
              </a:gs>
              <a:gs pos="83000">
                <a:srgbClr val="89743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endParaRPr>
          </a:p>
        </p:txBody>
      </p:sp>
      <p:sp>
        <p:nvSpPr>
          <p:cNvPr id="2050" name="Text Box 2"/>
          <p:cNvSpPr txBox="1">
            <a:spLocks noChangeArrowheads="1"/>
          </p:cNvSpPr>
          <p:nvPr/>
        </p:nvSpPr>
        <p:spPr bwMode="auto">
          <a:xfrm>
            <a:off x="0" y="1132149"/>
            <a:ext cx="9144000" cy="1463846"/>
          </a:xfrm>
          <a:prstGeom prst="rect">
            <a:avLst/>
          </a:prstGeom>
          <a:noFill/>
          <a:ln>
            <a:noFill/>
          </a:ln>
          <a:effectLst/>
        </p:spPr>
        <p:txBody>
          <a:bodyPr wrap="square" anchor="ctr" anchorCtr="0">
            <a:no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ts val="0"/>
              </a:spcBef>
            </a:pPr>
            <a:r>
              <a:rPr lang="ja-JP" altLang="en-US" sz="3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歯科医師・薬剤師</a:t>
            </a:r>
            <a:endParaRPr lang="en-US" altLang="ja-JP" sz="36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a:p>
            <a:pPr algn="ctr" eaLnBrk="1" hangingPunct="1">
              <a:spcBef>
                <a:spcPts val="0"/>
              </a:spcBef>
            </a:pPr>
            <a:r>
              <a:rPr lang="ja-JP" altLang="en-US" sz="3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認知症対応力向上研修</a:t>
            </a:r>
          </a:p>
        </p:txBody>
      </p:sp>
      <p:grpSp>
        <p:nvGrpSpPr>
          <p:cNvPr id="6" name="グループ化 5"/>
          <p:cNvGrpSpPr/>
          <p:nvPr/>
        </p:nvGrpSpPr>
        <p:grpSpPr>
          <a:xfrm>
            <a:off x="500859" y="5622712"/>
            <a:ext cx="8142281" cy="706702"/>
            <a:chOff x="1080940" y="4265538"/>
            <a:chExt cx="7010105" cy="805870"/>
          </a:xfrm>
        </p:grpSpPr>
        <p:sp>
          <p:nvSpPr>
            <p:cNvPr id="7" name="Text Box 3"/>
            <p:cNvSpPr txBox="1">
              <a:spLocks noChangeArrowheads="1"/>
            </p:cNvSpPr>
            <p:nvPr/>
          </p:nvSpPr>
          <p:spPr bwMode="auto">
            <a:xfrm>
              <a:off x="2150914" y="4265538"/>
              <a:ext cx="5019675" cy="316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ct val="130000"/>
                </a:lnSpc>
                <a:spcBef>
                  <a:spcPct val="50000"/>
                </a:spcBef>
              </a:pPr>
              <a:r>
                <a:rPr lang="ja-JP" altLang="en-US" sz="11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令和</a:t>
              </a:r>
              <a:r>
                <a:rPr lang="en-US" altLang="ja-JP" sz="11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2</a:t>
              </a:r>
              <a:r>
                <a:rPr lang="ja-JP" altLang="en-US" sz="11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年度 </a:t>
              </a:r>
              <a:r>
                <a:rPr lang="ja-JP" altLang="en-US" sz="1100" b="1">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厚生労働省老人</a:t>
              </a:r>
              <a:r>
                <a:rPr lang="ja-JP" altLang="en-US" sz="11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保健健康増進</a:t>
              </a:r>
              <a:r>
                <a:rPr lang="ja-JP" altLang="en-US" sz="1100" b="1">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等事業</a:t>
              </a:r>
              <a:endParaRPr lang="ja-JP" altLang="en-US" sz="11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endParaRPr>
            </a:p>
          </p:txBody>
        </p:sp>
        <p:sp>
          <p:nvSpPr>
            <p:cNvPr id="8" name="Text Box 4"/>
            <p:cNvSpPr txBox="1">
              <a:spLocks noChangeArrowheads="1"/>
            </p:cNvSpPr>
            <p:nvPr/>
          </p:nvSpPr>
          <p:spPr bwMode="auto">
            <a:xfrm>
              <a:off x="1080940" y="4601114"/>
              <a:ext cx="7010105" cy="470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lnSpc>
                  <a:spcPct val="130000"/>
                </a:lnSpc>
                <a:spcBef>
                  <a:spcPct val="50000"/>
                </a:spcBef>
              </a:pPr>
              <a:r>
                <a:rPr lang="ja-JP" altLang="en-US" sz="16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認知症対応力向上研修の研修教材に関する調査研究事業  編</a:t>
              </a:r>
              <a:endParaRPr lang="en-US" altLang="ja-JP" sz="16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endParaRPr>
            </a:p>
          </p:txBody>
        </p:sp>
      </p:grpSp>
      <p:sp>
        <p:nvSpPr>
          <p:cNvPr id="10" name="Text Box 2"/>
          <p:cNvSpPr txBox="1">
            <a:spLocks noChangeArrowheads="1"/>
          </p:cNvSpPr>
          <p:nvPr/>
        </p:nvSpPr>
        <p:spPr bwMode="auto">
          <a:xfrm>
            <a:off x="1113905" y="3848018"/>
            <a:ext cx="7034551" cy="1463846"/>
          </a:xfrm>
          <a:prstGeom prst="rect">
            <a:avLst/>
          </a:prstGeom>
          <a:noFill/>
          <a:ln>
            <a:noFill/>
          </a:ln>
          <a:effectLst/>
        </p:spPr>
        <p:txBody>
          <a:bodyPr wrap="square" anchor="ctr" anchorCtr="0">
            <a:no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ts val="0"/>
              </a:spcBef>
            </a:pPr>
            <a:r>
              <a:rPr lang="ja-JP" altLang="en-US" sz="2000" b="1" dirty="0">
                <a:solidFill>
                  <a:srgbClr val="B84848"/>
                </a:solidFill>
                <a:latin typeface="BIZ UDPゴシック" panose="020B0400000000000000" pitchFamily="50" charset="-128"/>
                <a:ea typeface="BIZ UDPゴシック" panose="020B0400000000000000" pitchFamily="50" charset="-128"/>
                <a:cs typeface="Meiryo UI" pitchFamily="50" charset="-128"/>
              </a:rPr>
              <a:t>◇かかりつけ医認知症対応力向上研修教材の令和</a:t>
            </a:r>
            <a:r>
              <a:rPr lang="en-US" altLang="ja-JP" sz="2000" b="1" dirty="0">
                <a:solidFill>
                  <a:srgbClr val="B84848"/>
                </a:solidFill>
                <a:latin typeface="BIZ UDPゴシック" panose="020B0400000000000000" pitchFamily="50" charset="-128"/>
                <a:ea typeface="BIZ UDPゴシック" panose="020B0400000000000000" pitchFamily="50" charset="-128"/>
                <a:cs typeface="Meiryo UI" pitchFamily="50" charset="-128"/>
              </a:rPr>
              <a:t>2</a:t>
            </a:r>
            <a:r>
              <a:rPr lang="ja-JP" altLang="en-US" sz="2000" b="1" dirty="0">
                <a:solidFill>
                  <a:srgbClr val="B84848"/>
                </a:solidFill>
                <a:latin typeface="BIZ UDPゴシック" panose="020B0400000000000000" pitchFamily="50" charset="-128"/>
                <a:ea typeface="BIZ UDPゴシック" panose="020B0400000000000000" pitchFamily="50" charset="-128"/>
                <a:cs typeface="Meiryo UI" pitchFamily="50" charset="-128"/>
              </a:rPr>
              <a:t>年度</a:t>
            </a:r>
            <a:endParaRPr lang="en-US" altLang="ja-JP" sz="2000" b="1" dirty="0">
              <a:solidFill>
                <a:srgbClr val="B84848"/>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0"/>
              </a:spcBef>
            </a:pPr>
            <a:r>
              <a:rPr lang="ja-JP" altLang="en-US" sz="2000" b="1" dirty="0">
                <a:solidFill>
                  <a:srgbClr val="B84848"/>
                </a:solidFill>
                <a:latin typeface="BIZ UDPゴシック" panose="020B0400000000000000" pitchFamily="50" charset="-128"/>
                <a:ea typeface="BIZ UDPゴシック" panose="020B0400000000000000" pitchFamily="50" charset="-128"/>
                <a:cs typeface="Meiryo UI" pitchFamily="50" charset="-128"/>
              </a:rPr>
              <a:t>   の改訂で新規追加・修正された講義スライドの一部を抜粋</a:t>
            </a:r>
            <a:endParaRPr lang="en-US" altLang="ja-JP" sz="2000" b="1" dirty="0">
              <a:solidFill>
                <a:srgbClr val="B84848"/>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600"/>
              </a:spcBef>
            </a:pPr>
            <a:r>
              <a:rPr lang="ja-JP" altLang="en-US" sz="2000" b="1" dirty="0">
                <a:solidFill>
                  <a:srgbClr val="B84848"/>
                </a:solidFill>
                <a:latin typeface="BIZ UDPゴシック" panose="020B0400000000000000" pitchFamily="50" charset="-128"/>
                <a:ea typeface="BIZ UDPゴシック" panose="020B0400000000000000" pitchFamily="50" charset="-128"/>
                <a:cs typeface="Meiryo UI" pitchFamily="50" charset="-128"/>
              </a:rPr>
              <a:t>◇現行教材に適宜追加してご利用ください</a:t>
            </a:r>
          </a:p>
        </p:txBody>
      </p:sp>
      <p:sp>
        <p:nvSpPr>
          <p:cNvPr id="2" name="角丸四角形 1"/>
          <p:cNvSpPr/>
          <p:nvPr/>
        </p:nvSpPr>
        <p:spPr bwMode="auto">
          <a:xfrm>
            <a:off x="2198914" y="3116428"/>
            <a:ext cx="4746172" cy="519400"/>
          </a:xfrm>
          <a:prstGeom prst="roundRect">
            <a:avLst>
              <a:gd name="adj" fmla="val 50000"/>
            </a:avLst>
          </a:prstGeom>
          <a:solidFill>
            <a:srgbClr val="B84848"/>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ts val="3360"/>
              </a:lnSpc>
              <a:spcBef>
                <a:spcPct val="0"/>
              </a:spcBef>
              <a:spcAft>
                <a:spcPct val="0"/>
              </a:spcAft>
              <a:buClrTx/>
              <a:buSzTx/>
              <a:buFontTx/>
              <a:buNone/>
              <a:tabLst/>
            </a:pPr>
            <a:r>
              <a:rPr kumimoji="1" lang="ja-JP" altLang="en-US" sz="2800" b="1" i="0" u="none" strike="noStrike" cap="none" normalizeH="0" baseline="0" dirty="0">
                <a:ln>
                  <a:noFill/>
                </a:ln>
                <a:solidFill>
                  <a:schemeClr val="bg1"/>
                </a:solidFill>
                <a:latin typeface="BIZ UDPゴシック" panose="020B0400000000000000" pitchFamily="50" charset="-128"/>
                <a:ea typeface="BIZ UDPゴシック" panose="020B0400000000000000" pitchFamily="50" charset="-128"/>
              </a:rPr>
              <a:t>令和</a:t>
            </a:r>
            <a:r>
              <a:rPr kumimoji="1" lang="en-US" altLang="ja-JP" sz="2800" b="1" i="0" u="none" strike="noStrike" cap="none" normalizeH="0" baseline="0" dirty="0">
                <a:ln>
                  <a:noFill/>
                </a:ln>
                <a:solidFill>
                  <a:schemeClr val="bg1"/>
                </a:solidFill>
                <a:latin typeface="BIZ UDPゴシック" panose="020B0400000000000000" pitchFamily="50" charset="-128"/>
                <a:ea typeface="BIZ UDPゴシック" panose="020B0400000000000000" pitchFamily="50" charset="-128"/>
              </a:rPr>
              <a:t>2</a:t>
            </a:r>
            <a:r>
              <a:rPr kumimoji="1" lang="ja-JP" altLang="en-US" sz="2800" b="1" i="0" u="none" strike="noStrike" cap="none" normalizeH="0" baseline="0" dirty="0">
                <a:ln>
                  <a:noFill/>
                </a:ln>
                <a:solidFill>
                  <a:schemeClr val="bg1"/>
                </a:solidFill>
                <a:latin typeface="BIZ UDPゴシック" panose="020B0400000000000000" pitchFamily="50" charset="-128"/>
                <a:ea typeface="BIZ UDPゴシック" panose="020B0400000000000000" pitchFamily="50" charset="-128"/>
              </a:rPr>
              <a:t>年度 追補版</a:t>
            </a:r>
          </a:p>
        </p:txBody>
      </p:sp>
    </p:spTree>
    <p:extLst>
      <p:ext uri="{BB962C8B-B14F-4D97-AF65-F5344CB8AC3E}">
        <p14:creationId xmlns:p14="http://schemas.microsoft.com/office/powerpoint/2010/main" val="4009768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gradFill flip="none" rotWithShape="1">
            <a:gsLst>
              <a:gs pos="20000">
                <a:srgbClr val="39837F"/>
              </a:gs>
              <a:gs pos="45000">
                <a:srgbClr val="39837F"/>
              </a:gs>
              <a:gs pos="55000">
                <a:srgbClr val="89743F"/>
              </a:gs>
              <a:gs pos="83000">
                <a:srgbClr val="89743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endParaRPr>
          </a:p>
        </p:txBody>
      </p:sp>
      <p:sp>
        <p:nvSpPr>
          <p:cNvPr id="28" name="四角形: 角を丸くする 9">
            <a:extLst>
              <a:ext uri="{FF2B5EF4-FFF2-40B4-BE49-F238E27FC236}">
                <a16:creationId xmlns:a16="http://schemas.microsoft.com/office/drawing/2014/main" id="{76CA9C53-C4B6-441A-8479-E69C6CC41C73}"/>
              </a:ext>
            </a:extLst>
          </p:cNvPr>
          <p:cNvSpPr/>
          <p:nvPr/>
        </p:nvSpPr>
        <p:spPr bwMode="auto">
          <a:xfrm>
            <a:off x="497305" y="1186578"/>
            <a:ext cx="8209764" cy="5229712"/>
          </a:xfrm>
          <a:prstGeom prst="roundRect">
            <a:avLst>
              <a:gd name="adj" fmla="val 5999"/>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lnSpc>
                <a:spcPts val="3360"/>
              </a:lnSpc>
              <a:defRPr/>
            </a:pPr>
            <a:endParaRPr lang="ja-JP" altLang="en-US" sz="2800" b="1" dirty="0">
              <a:solidFill>
                <a:srgbClr val="FFFFFF"/>
              </a:solidFill>
              <a:latin typeface="BIZ UDPゴシック" panose="020B0400000000000000" pitchFamily="50" charset="-128"/>
              <a:ea typeface="BIZ UDPゴシック" panose="020B0400000000000000" pitchFamily="50" charset="-128"/>
            </a:endParaRPr>
          </a:p>
        </p:txBody>
      </p:sp>
      <p:sp>
        <p:nvSpPr>
          <p:cNvPr id="2" name="円/楕円 1"/>
          <p:cNvSpPr/>
          <p:nvPr/>
        </p:nvSpPr>
        <p:spPr>
          <a:xfrm>
            <a:off x="2276429" y="2203443"/>
            <a:ext cx="3022479" cy="2990425"/>
          </a:xfrm>
          <a:prstGeom prst="ellipse">
            <a:avLst/>
          </a:prstGeom>
          <a:noFill/>
          <a:ln w="34925">
            <a:solidFill>
              <a:srgbClr val="5C8F0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9173">
              <a:defRPr/>
            </a:pPr>
            <a:endParaRPr lang="ja-JP" altLang="en-US" sz="2203">
              <a:solidFill>
                <a:prstClr val="white"/>
              </a:solidFill>
              <a:latin typeface="BIZ UDPゴシック" panose="020B0400000000000000" pitchFamily="50" charset="-128"/>
              <a:ea typeface="BIZ UDPゴシック" panose="020B0400000000000000" pitchFamily="50" charset="-128"/>
            </a:endParaRPr>
          </a:p>
        </p:txBody>
      </p:sp>
      <p:sp>
        <p:nvSpPr>
          <p:cNvPr id="7" name="円/楕円 6"/>
          <p:cNvSpPr/>
          <p:nvPr/>
        </p:nvSpPr>
        <p:spPr>
          <a:xfrm>
            <a:off x="6005620" y="1660410"/>
            <a:ext cx="1059935" cy="994051"/>
          </a:xfrm>
          <a:prstGeom prst="ellipse">
            <a:avLst/>
          </a:prstGeom>
          <a:noFill/>
          <a:ln w="349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9173">
              <a:defRPr/>
            </a:pPr>
            <a:endParaRPr lang="ja-JP" altLang="en-US" sz="3146">
              <a:solidFill>
                <a:prstClr val="white"/>
              </a:solidFill>
              <a:latin typeface="BIZ UDPゴシック" panose="020B0400000000000000" pitchFamily="50" charset="-128"/>
              <a:ea typeface="BIZ UDPゴシック" panose="020B0400000000000000" pitchFamily="50" charset="-128"/>
            </a:endParaRPr>
          </a:p>
        </p:txBody>
      </p:sp>
      <p:sp>
        <p:nvSpPr>
          <p:cNvPr id="165893" name="正方形/長方形 9"/>
          <p:cNvSpPr>
            <a:spLocks noChangeArrowheads="1"/>
          </p:cNvSpPr>
          <p:nvPr/>
        </p:nvSpPr>
        <p:spPr bwMode="auto">
          <a:xfrm>
            <a:off x="6833166" y="2013188"/>
            <a:ext cx="2208813"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779173">
              <a:spcBef>
                <a:spcPct val="0"/>
              </a:spcBef>
              <a:buFontTx/>
              <a:buNone/>
              <a:defRPr/>
            </a:pPr>
            <a:r>
              <a:rPr lang="ja-JP" altLang="en-US" sz="1846" b="1" dirty="0">
                <a:solidFill>
                  <a:srgbClr val="FF6600"/>
                </a:solidFill>
                <a:latin typeface="BIZ UDPゴシック" panose="020B0400000000000000" pitchFamily="50" charset="-128"/>
                <a:ea typeface="BIZ UDPゴシック" panose="020B0400000000000000" pitchFamily="50" charset="-128"/>
              </a:rPr>
              <a:t>認知症専門医</a:t>
            </a:r>
            <a:endParaRPr lang="en-US" altLang="ja-JP" sz="1846" b="1" dirty="0">
              <a:solidFill>
                <a:srgbClr val="FF6600"/>
              </a:solidFill>
              <a:latin typeface="BIZ UDPゴシック" panose="020B0400000000000000" pitchFamily="50" charset="-128"/>
              <a:ea typeface="BIZ UDPゴシック" panose="020B0400000000000000" pitchFamily="50" charset="-128"/>
            </a:endParaRPr>
          </a:p>
        </p:txBody>
      </p:sp>
      <p:grpSp>
        <p:nvGrpSpPr>
          <p:cNvPr id="165897" name="グループ化 3"/>
          <p:cNvGrpSpPr>
            <a:grpSpLocks/>
          </p:cNvGrpSpPr>
          <p:nvPr/>
        </p:nvGrpSpPr>
        <p:grpSpPr bwMode="auto">
          <a:xfrm>
            <a:off x="4602187" y="1865562"/>
            <a:ext cx="1766008" cy="1710598"/>
            <a:chOff x="4979116" y="1772816"/>
            <a:chExt cx="2791403" cy="2664296"/>
          </a:xfrm>
        </p:grpSpPr>
        <p:sp>
          <p:nvSpPr>
            <p:cNvPr id="8" name="円/楕円 7"/>
            <p:cNvSpPr/>
            <p:nvPr/>
          </p:nvSpPr>
          <p:spPr>
            <a:xfrm>
              <a:off x="5048934" y="1772816"/>
              <a:ext cx="2721585" cy="2664296"/>
            </a:xfrm>
            <a:prstGeom prst="ellipse">
              <a:avLst/>
            </a:prstGeom>
            <a:noFill/>
            <a:ln w="349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9173">
                <a:defRPr/>
              </a:pPr>
              <a:endParaRPr lang="ja-JP" altLang="en-US" sz="1846">
                <a:solidFill>
                  <a:prstClr val="white"/>
                </a:solidFill>
                <a:latin typeface="BIZ UDPゴシック" panose="020B0400000000000000" pitchFamily="50" charset="-128"/>
                <a:ea typeface="BIZ UDPゴシック" panose="020B0400000000000000" pitchFamily="50" charset="-128"/>
              </a:endParaRPr>
            </a:p>
          </p:txBody>
        </p:sp>
        <p:sp>
          <p:nvSpPr>
            <p:cNvPr id="165901" name="正方形/長方形 10"/>
            <p:cNvSpPr>
              <a:spLocks noChangeArrowheads="1"/>
            </p:cNvSpPr>
            <p:nvPr/>
          </p:nvSpPr>
          <p:spPr bwMode="auto">
            <a:xfrm>
              <a:off x="4979116" y="2004241"/>
              <a:ext cx="2493173" cy="1028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779173">
                <a:spcBef>
                  <a:spcPct val="0"/>
                </a:spcBef>
                <a:buFontTx/>
                <a:buNone/>
                <a:defRPr/>
              </a:pPr>
              <a:r>
                <a:rPr lang="ja-JP" altLang="en-US" sz="1846" b="1" dirty="0">
                  <a:solidFill>
                    <a:srgbClr val="0070C0"/>
                  </a:solidFill>
                  <a:latin typeface="BIZ UDPゴシック" panose="020B0400000000000000" pitchFamily="50" charset="-128"/>
                  <a:ea typeface="BIZ UDPゴシック" panose="020B0400000000000000" pitchFamily="50" charset="-128"/>
                </a:rPr>
                <a:t>認知症</a:t>
              </a:r>
              <a:endParaRPr lang="en-US" altLang="ja-JP" sz="1846" b="1" dirty="0">
                <a:solidFill>
                  <a:srgbClr val="0070C0"/>
                </a:solidFill>
                <a:latin typeface="BIZ UDPゴシック" panose="020B0400000000000000" pitchFamily="50" charset="-128"/>
                <a:ea typeface="BIZ UDPゴシック" panose="020B0400000000000000" pitchFamily="50" charset="-128"/>
              </a:endParaRPr>
            </a:p>
            <a:p>
              <a:pPr algn="ctr" defTabSz="779173">
                <a:spcBef>
                  <a:spcPct val="0"/>
                </a:spcBef>
                <a:buFontTx/>
                <a:buNone/>
                <a:defRPr/>
              </a:pPr>
              <a:r>
                <a:rPr lang="ja-JP" altLang="en-US" sz="1846" b="1" dirty="0">
                  <a:solidFill>
                    <a:srgbClr val="0070C0"/>
                  </a:solidFill>
                  <a:latin typeface="BIZ UDPゴシック" panose="020B0400000000000000" pitchFamily="50" charset="-128"/>
                  <a:ea typeface="BIZ UDPゴシック" panose="020B0400000000000000" pitchFamily="50" charset="-128"/>
                </a:rPr>
                <a:t>サポート医</a:t>
              </a:r>
            </a:p>
          </p:txBody>
        </p:sp>
      </p:grpSp>
      <p:sp>
        <p:nvSpPr>
          <p:cNvPr id="15" name="Rectangle 17"/>
          <p:cNvSpPr>
            <a:spLocks noChangeArrowheads="1"/>
          </p:cNvSpPr>
          <p:nvPr/>
        </p:nvSpPr>
        <p:spPr bwMode="auto">
          <a:xfrm>
            <a:off x="5338150" y="6549949"/>
            <a:ext cx="3805850" cy="28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55600" indent="-355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03011" indent="-303011" algn="r" defTabSz="779173" eaLnBrk="1" hangingPunct="1">
              <a:lnSpc>
                <a:spcPct val="80000"/>
              </a:lnSpc>
              <a:buFontTx/>
              <a:buNone/>
              <a:defRPr/>
            </a:pPr>
            <a:r>
              <a:rPr lang="ja-JP" altLang="en-US" sz="1600" dirty="0">
                <a:solidFill>
                  <a:srgbClr val="000000"/>
                </a:solidFill>
                <a:latin typeface="BIZ UDPゴシック" panose="020B0400000000000000" pitchFamily="50" charset="-128"/>
                <a:ea typeface="BIZ UDPゴシック" panose="020B0400000000000000" pitchFamily="50" charset="-128"/>
              </a:rPr>
              <a:t>認知症サポート医研修会資料を一部改変</a:t>
            </a:r>
          </a:p>
        </p:txBody>
      </p:sp>
      <p:sp>
        <p:nvSpPr>
          <p:cNvPr id="12" name="円/楕円 11"/>
          <p:cNvSpPr/>
          <p:nvPr/>
        </p:nvSpPr>
        <p:spPr>
          <a:xfrm>
            <a:off x="6582170" y="1706087"/>
            <a:ext cx="310618" cy="304515"/>
          </a:xfrm>
          <a:prstGeom prst="ellipse">
            <a:avLst/>
          </a:prstGeom>
          <a:noFill/>
          <a:ln w="349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9173">
              <a:defRPr/>
            </a:pPr>
            <a:endParaRPr lang="ja-JP" altLang="en-US" sz="2517">
              <a:solidFill>
                <a:srgbClr val="FF0000"/>
              </a:solidFill>
              <a:latin typeface="BIZ UDPゴシック" panose="020B0400000000000000" pitchFamily="50" charset="-128"/>
              <a:ea typeface="BIZ UDPゴシック" panose="020B0400000000000000" pitchFamily="50" charset="-128"/>
            </a:endParaRPr>
          </a:p>
        </p:txBody>
      </p:sp>
      <p:sp>
        <p:nvSpPr>
          <p:cNvPr id="14" name="正方形/長方形 9"/>
          <p:cNvSpPr>
            <a:spLocks noChangeArrowheads="1"/>
          </p:cNvSpPr>
          <p:nvPr/>
        </p:nvSpPr>
        <p:spPr bwMode="auto">
          <a:xfrm>
            <a:off x="5932880" y="1310251"/>
            <a:ext cx="2774189"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779173">
              <a:spcBef>
                <a:spcPct val="0"/>
              </a:spcBef>
              <a:buFontTx/>
              <a:buNone/>
              <a:defRPr/>
            </a:pPr>
            <a:r>
              <a:rPr lang="ja-JP" altLang="en-US" sz="1846" b="1" dirty="0">
                <a:solidFill>
                  <a:srgbClr val="000000">
                    <a:lumMod val="65000"/>
                    <a:lumOff val="35000"/>
                  </a:srgbClr>
                </a:solidFill>
                <a:latin typeface="BIZ UDPゴシック" panose="020B0400000000000000" pitchFamily="50" charset="-128"/>
                <a:ea typeface="BIZ UDPゴシック" panose="020B0400000000000000" pitchFamily="50" charset="-128"/>
              </a:rPr>
              <a:t>認知症疾患医療センター</a:t>
            </a:r>
          </a:p>
        </p:txBody>
      </p:sp>
      <p:sp>
        <p:nvSpPr>
          <p:cNvPr id="18" name="テキスト ボックス 17">
            <a:extLst>
              <a:ext uri="{FF2B5EF4-FFF2-40B4-BE49-F238E27FC236}">
                <a16:creationId xmlns:a16="http://schemas.microsoft.com/office/drawing/2014/main" id="{010669F8-95DA-4FB0-8A01-BD75AF5C0346}"/>
              </a:ext>
            </a:extLst>
          </p:cNvPr>
          <p:cNvSpPr txBox="1"/>
          <p:nvPr/>
        </p:nvSpPr>
        <p:spPr>
          <a:xfrm>
            <a:off x="7231600" y="2386788"/>
            <a:ext cx="1721837" cy="1115434"/>
          </a:xfrm>
          <a:prstGeom prst="rect">
            <a:avLst/>
          </a:prstGeom>
          <a:noFill/>
        </p:spPr>
        <p:txBody>
          <a:bodyPr wrap="square">
            <a:spAutoFit/>
          </a:bodyPr>
          <a:lstStyle/>
          <a:p>
            <a:pPr marL="331185" indent="-165593" defTabSz="779173">
              <a:buFont typeface="Arial" panose="020B0604020202020204" pitchFamily="34" charset="0"/>
              <a:buChar char="•"/>
              <a:defRPr/>
            </a:pPr>
            <a:r>
              <a:rPr kumimoji="0" lang="ja-JP" altLang="en-US" sz="1662" b="1" dirty="0">
                <a:solidFill>
                  <a:srgbClr val="FF6600"/>
                </a:solidFill>
                <a:latin typeface="BIZ UDPゴシック" panose="020B0400000000000000" pitchFamily="50" charset="-128"/>
                <a:ea typeface="BIZ UDPゴシック" panose="020B0400000000000000" pitchFamily="50" charset="-128"/>
              </a:rPr>
              <a:t>脳神経外科</a:t>
            </a:r>
            <a:endParaRPr kumimoji="0" lang="en-US" altLang="ja-JP" sz="1662" b="1" dirty="0">
              <a:solidFill>
                <a:srgbClr val="FF6600"/>
              </a:solidFill>
              <a:latin typeface="BIZ UDPゴシック" panose="020B0400000000000000" pitchFamily="50" charset="-128"/>
              <a:ea typeface="BIZ UDPゴシック" panose="020B0400000000000000" pitchFamily="50" charset="-128"/>
            </a:endParaRPr>
          </a:p>
          <a:p>
            <a:pPr marL="331185" indent="-165593" defTabSz="779173">
              <a:buFont typeface="Arial" panose="020B0604020202020204" pitchFamily="34" charset="0"/>
              <a:buChar char="•"/>
              <a:defRPr/>
            </a:pPr>
            <a:r>
              <a:rPr kumimoji="0" lang="ja-JP" altLang="en-US" sz="1662" b="1" dirty="0">
                <a:solidFill>
                  <a:srgbClr val="FF6600"/>
                </a:solidFill>
                <a:latin typeface="BIZ UDPゴシック" panose="020B0400000000000000" pitchFamily="50" charset="-128"/>
                <a:ea typeface="BIZ UDPゴシック" panose="020B0400000000000000" pitchFamily="50" charset="-128"/>
              </a:rPr>
              <a:t>神経内科</a:t>
            </a:r>
            <a:endParaRPr kumimoji="0" lang="en-US" altLang="ja-JP" sz="1662" b="1" dirty="0">
              <a:solidFill>
                <a:srgbClr val="FF6600"/>
              </a:solidFill>
              <a:latin typeface="BIZ UDPゴシック" panose="020B0400000000000000" pitchFamily="50" charset="-128"/>
              <a:ea typeface="BIZ UDPゴシック" panose="020B0400000000000000" pitchFamily="50" charset="-128"/>
            </a:endParaRPr>
          </a:p>
          <a:p>
            <a:pPr marL="331185" indent="-165593" defTabSz="779173">
              <a:buFont typeface="Arial" panose="020B0604020202020204" pitchFamily="34" charset="0"/>
              <a:buChar char="•"/>
              <a:defRPr/>
            </a:pPr>
            <a:r>
              <a:rPr kumimoji="0" lang="ja-JP" altLang="en-US" sz="1662" b="1" dirty="0">
                <a:solidFill>
                  <a:srgbClr val="FF6600"/>
                </a:solidFill>
                <a:latin typeface="BIZ UDPゴシック" panose="020B0400000000000000" pitchFamily="50" charset="-128"/>
                <a:ea typeface="BIZ UDPゴシック" panose="020B0400000000000000" pitchFamily="50" charset="-128"/>
              </a:rPr>
              <a:t>精神科</a:t>
            </a:r>
            <a:endParaRPr kumimoji="0" lang="en-US" altLang="ja-JP" sz="1662" b="1" dirty="0">
              <a:solidFill>
                <a:srgbClr val="FF6600"/>
              </a:solidFill>
              <a:latin typeface="BIZ UDPゴシック" panose="020B0400000000000000" pitchFamily="50" charset="-128"/>
              <a:ea typeface="BIZ UDPゴシック" panose="020B0400000000000000" pitchFamily="50" charset="-128"/>
            </a:endParaRPr>
          </a:p>
          <a:p>
            <a:pPr marL="331185" indent="-165593" defTabSz="779173">
              <a:buFont typeface="Arial" panose="020B0604020202020204" pitchFamily="34" charset="0"/>
              <a:buChar char="•"/>
              <a:defRPr/>
            </a:pPr>
            <a:r>
              <a:rPr kumimoji="0" lang="ja-JP" altLang="en-US" sz="1662" b="1" dirty="0">
                <a:solidFill>
                  <a:srgbClr val="FF6600"/>
                </a:solidFill>
                <a:latin typeface="BIZ UDPゴシック" panose="020B0400000000000000" pitchFamily="50" charset="-128"/>
                <a:ea typeface="BIZ UDPゴシック" panose="020B0400000000000000" pitchFamily="50" charset="-128"/>
              </a:rPr>
              <a:t>老年科</a:t>
            </a:r>
          </a:p>
        </p:txBody>
      </p:sp>
      <p:sp>
        <p:nvSpPr>
          <p:cNvPr id="5" name="矢印: 左右 4">
            <a:extLst>
              <a:ext uri="{FF2B5EF4-FFF2-40B4-BE49-F238E27FC236}">
                <a16:creationId xmlns:a16="http://schemas.microsoft.com/office/drawing/2014/main" id="{23324E20-CB5F-46DF-8CC1-30432869391F}"/>
              </a:ext>
            </a:extLst>
          </p:cNvPr>
          <p:cNvSpPr/>
          <p:nvPr/>
        </p:nvSpPr>
        <p:spPr>
          <a:xfrm rot="19523989">
            <a:off x="4626200" y="3067524"/>
            <a:ext cx="893293" cy="390862"/>
          </a:xfrm>
          <a:prstGeom prst="leftRightArrow">
            <a:avLst/>
          </a:prstGeom>
          <a:solidFill>
            <a:srgbClr val="FF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eaLnBrk="1" fontAlgn="auto" hangingPunct="1">
              <a:spcBef>
                <a:spcPts val="0"/>
              </a:spcBef>
              <a:spcAft>
                <a:spcPts val="0"/>
              </a:spcAft>
              <a:defRPr/>
            </a:pPr>
            <a:endParaRPr lang="ja-JP" altLang="en-US" sz="2215" b="1" dirty="0">
              <a:solidFill>
                <a:prstClr val="black"/>
              </a:solidFill>
              <a:latin typeface="BIZ UDPゴシック" panose="020B0400000000000000" pitchFamily="50" charset="-128"/>
              <a:ea typeface="BIZ UDPゴシック" panose="020B0400000000000000" pitchFamily="50" charset="-128"/>
            </a:endParaRPr>
          </a:p>
        </p:txBody>
      </p:sp>
      <p:sp>
        <p:nvSpPr>
          <p:cNvPr id="6" name="矢印: 左右 5">
            <a:extLst>
              <a:ext uri="{FF2B5EF4-FFF2-40B4-BE49-F238E27FC236}">
                <a16:creationId xmlns:a16="http://schemas.microsoft.com/office/drawing/2014/main" id="{A6AD28E7-B2A3-4F2E-8BCE-EEA8751055E0}"/>
              </a:ext>
            </a:extLst>
          </p:cNvPr>
          <p:cNvSpPr/>
          <p:nvPr/>
        </p:nvSpPr>
        <p:spPr>
          <a:xfrm rot="19430898">
            <a:off x="5946279" y="2288460"/>
            <a:ext cx="676378" cy="299077"/>
          </a:xfrm>
          <a:prstGeom prst="leftRightArrow">
            <a:avLst/>
          </a:prstGeom>
          <a:solidFill>
            <a:srgbClr val="FF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eaLnBrk="1" fontAlgn="auto" hangingPunct="1">
              <a:spcBef>
                <a:spcPts val="0"/>
              </a:spcBef>
              <a:spcAft>
                <a:spcPts val="0"/>
              </a:spcAft>
              <a:defRPr/>
            </a:pPr>
            <a:endParaRPr lang="ja-JP" altLang="en-US" sz="2215" b="1" dirty="0">
              <a:solidFill>
                <a:prstClr val="black"/>
              </a:solidFill>
              <a:latin typeface="BIZ UDPゴシック" panose="020B0400000000000000" pitchFamily="50" charset="-128"/>
              <a:ea typeface="BIZ UDPゴシック" panose="020B0400000000000000" pitchFamily="50" charset="-128"/>
            </a:endParaRPr>
          </a:p>
        </p:txBody>
      </p:sp>
      <p:sp>
        <p:nvSpPr>
          <p:cNvPr id="4" name="円/楕円 1">
            <a:extLst>
              <a:ext uri="{FF2B5EF4-FFF2-40B4-BE49-F238E27FC236}">
                <a16:creationId xmlns:a16="http://schemas.microsoft.com/office/drawing/2014/main" id="{A1084178-1C45-4316-B614-2271379324D2}"/>
              </a:ext>
            </a:extLst>
          </p:cNvPr>
          <p:cNvSpPr/>
          <p:nvPr/>
        </p:nvSpPr>
        <p:spPr>
          <a:xfrm>
            <a:off x="852092" y="3162530"/>
            <a:ext cx="1816369" cy="1751529"/>
          </a:xfrm>
          <a:prstGeom prst="ellipse">
            <a:avLst/>
          </a:prstGeom>
          <a:noFill/>
          <a:ln w="412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9173">
              <a:defRPr/>
            </a:pPr>
            <a:endParaRPr lang="ja-JP" altLang="en-US" sz="2203">
              <a:solidFill>
                <a:prstClr val="white"/>
              </a:solidFill>
              <a:latin typeface="BIZ UDPゴシック" panose="020B0400000000000000" pitchFamily="50" charset="-128"/>
              <a:ea typeface="BIZ UDPゴシック" panose="020B0400000000000000" pitchFamily="50" charset="-128"/>
            </a:endParaRPr>
          </a:p>
        </p:txBody>
      </p:sp>
      <p:sp>
        <p:nvSpPr>
          <p:cNvPr id="9" name="円/楕円 1">
            <a:extLst>
              <a:ext uri="{FF2B5EF4-FFF2-40B4-BE49-F238E27FC236}">
                <a16:creationId xmlns:a16="http://schemas.microsoft.com/office/drawing/2014/main" id="{3FB65A5A-7698-4CAB-A44F-BFEEACA59066}"/>
              </a:ext>
            </a:extLst>
          </p:cNvPr>
          <p:cNvSpPr/>
          <p:nvPr/>
        </p:nvSpPr>
        <p:spPr>
          <a:xfrm>
            <a:off x="1703497" y="4439291"/>
            <a:ext cx="1824826" cy="1795659"/>
          </a:xfrm>
          <a:prstGeom prst="ellipse">
            <a:avLst/>
          </a:prstGeom>
          <a:noFill/>
          <a:ln w="412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9173">
              <a:defRPr/>
            </a:pPr>
            <a:endParaRPr lang="ja-JP" altLang="en-US" sz="2203">
              <a:solidFill>
                <a:prstClr val="white"/>
              </a:solidFill>
              <a:latin typeface="BIZ UDPゴシック" panose="020B0400000000000000" pitchFamily="50" charset="-128"/>
              <a:ea typeface="BIZ UDPゴシック" panose="020B0400000000000000" pitchFamily="50" charset="-128"/>
            </a:endParaRPr>
          </a:p>
        </p:txBody>
      </p:sp>
      <p:sp>
        <p:nvSpPr>
          <p:cNvPr id="11" name="正方形/長方形 8">
            <a:extLst>
              <a:ext uri="{FF2B5EF4-FFF2-40B4-BE49-F238E27FC236}">
                <a16:creationId xmlns:a16="http://schemas.microsoft.com/office/drawing/2014/main" id="{4B194EE4-F9CE-4A10-A143-4403C8AE02F8}"/>
              </a:ext>
            </a:extLst>
          </p:cNvPr>
          <p:cNvSpPr>
            <a:spLocks noChangeArrowheads="1"/>
          </p:cNvSpPr>
          <p:nvPr/>
        </p:nvSpPr>
        <p:spPr bwMode="auto">
          <a:xfrm>
            <a:off x="1350378" y="5085153"/>
            <a:ext cx="2437290" cy="774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779173">
              <a:spcBef>
                <a:spcPct val="0"/>
              </a:spcBef>
              <a:buFontTx/>
              <a:buNone/>
              <a:defRPr/>
            </a:pPr>
            <a:r>
              <a:rPr lang="ja-JP" altLang="en-US" sz="2215" b="1" dirty="0">
                <a:solidFill>
                  <a:srgbClr val="DAEDEF">
                    <a:lumMod val="50000"/>
                  </a:srgbClr>
                </a:solidFill>
                <a:latin typeface="BIZ UDPゴシック" panose="020B0400000000000000" pitchFamily="50" charset="-128"/>
                <a:ea typeface="BIZ UDPゴシック" panose="020B0400000000000000" pitchFamily="50" charset="-128"/>
              </a:rPr>
              <a:t>かかりつけ</a:t>
            </a:r>
            <a:endParaRPr lang="en-US" altLang="ja-JP" sz="2215" b="1" dirty="0">
              <a:solidFill>
                <a:srgbClr val="DAEDEF">
                  <a:lumMod val="50000"/>
                </a:srgbClr>
              </a:solidFill>
              <a:latin typeface="BIZ UDPゴシック" panose="020B0400000000000000" pitchFamily="50" charset="-128"/>
              <a:ea typeface="BIZ UDPゴシック" panose="020B0400000000000000" pitchFamily="50" charset="-128"/>
            </a:endParaRPr>
          </a:p>
          <a:p>
            <a:pPr algn="ctr" defTabSz="779173">
              <a:spcBef>
                <a:spcPct val="0"/>
              </a:spcBef>
              <a:buFontTx/>
              <a:buNone/>
              <a:defRPr/>
            </a:pPr>
            <a:r>
              <a:rPr lang="ja-JP" altLang="en-US" sz="2215" b="1" dirty="0">
                <a:solidFill>
                  <a:srgbClr val="DAEDEF">
                    <a:lumMod val="50000"/>
                  </a:srgbClr>
                </a:solidFill>
                <a:latin typeface="BIZ UDPゴシック" panose="020B0400000000000000" pitchFamily="50" charset="-128"/>
                <a:ea typeface="BIZ UDPゴシック" panose="020B0400000000000000" pitchFamily="50" charset="-128"/>
              </a:rPr>
              <a:t>歯科医</a:t>
            </a:r>
          </a:p>
        </p:txBody>
      </p:sp>
      <p:sp>
        <p:nvSpPr>
          <p:cNvPr id="13" name="矢印: 左右 12">
            <a:extLst>
              <a:ext uri="{FF2B5EF4-FFF2-40B4-BE49-F238E27FC236}">
                <a16:creationId xmlns:a16="http://schemas.microsoft.com/office/drawing/2014/main" id="{F3F00EDE-61B0-49B4-A2F1-37046EEA6772}"/>
              </a:ext>
            </a:extLst>
          </p:cNvPr>
          <p:cNvSpPr/>
          <p:nvPr/>
        </p:nvSpPr>
        <p:spPr>
          <a:xfrm rot="3060000">
            <a:off x="1890285" y="4459431"/>
            <a:ext cx="676378" cy="299077"/>
          </a:xfrm>
          <a:prstGeom prst="leftRightArrow">
            <a:avLst/>
          </a:prstGeom>
          <a:solidFill>
            <a:srgbClr val="FF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eaLnBrk="1" fontAlgn="auto" hangingPunct="1">
              <a:spcBef>
                <a:spcPts val="0"/>
              </a:spcBef>
              <a:spcAft>
                <a:spcPts val="0"/>
              </a:spcAft>
              <a:defRPr/>
            </a:pPr>
            <a:endParaRPr lang="ja-JP" altLang="en-US" sz="2215" b="1" dirty="0">
              <a:solidFill>
                <a:prstClr val="black"/>
              </a:solidFill>
              <a:latin typeface="BIZ UDPゴシック" panose="020B0400000000000000" pitchFamily="50" charset="-128"/>
              <a:ea typeface="BIZ UDPゴシック" panose="020B0400000000000000" pitchFamily="50" charset="-128"/>
            </a:endParaRPr>
          </a:p>
        </p:txBody>
      </p:sp>
      <p:sp>
        <p:nvSpPr>
          <p:cNvPr id="17" name="矢印: 左右 16">
            <a:extLst>
              <a:ext uri="{FF2B5EF4-FFF2-40B4-BE49-F238E27FC236}">
                <a16:creationId xmlns:a16="http://schemas.microsoft.com/office/drawing/2014/main" id="{06364400-B7A1-422A-9ECB-B3831361CF5D}"/>
              </a:ext>
            </a:extLst>
          </p:cNvPr>
          <p:cNvSpPr/>
          <p:nvPr/>
        </p:nvSpPr>
        <p:spPr>
          <a:xfrm>
            <a:off x="2132782" y="4056706"/>
            <a:ext cx="676378" cy="299077"/>
          </a:xfrm>
          <a:prstGeom prst="leftRightArrow">
            <a:avLst/>
          </a:prstGeom>
          <a:solidFill>
            <a:srgbClr val="FF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eaLnBrk="1" fontAlgn="auto" hangingPunct="1">
              <a:spcBef>
                <a:spcPts val="0"/>
              </a:spcBef>
              <a:spcAft>
                <a:spcPts val="0"/>
              </a:spcAft>
              <a:defRPr/>
            </a:pPr>
            <a:endParaRPr lang="ja-JP" altLang="en-US" sz="2215" b="1" dirty="0">
              <a:solidFill>
                <a:prstClr val="black"/>
              </a:solidFill>
              <a:latin typeface="BIZ UDPゴシック" panose="020B0400000000000000" pitchFamily="50" charset="-128"/>
              <a:ea typeface="BIZ UDPゴシック" panose="020B0400000000000000" pitchFamily="50" charset="-128"/>
            </a:endParaRPr>
          </a:p>
        </p:txBody>
      </p:sp>
      <p:sp>
        <p:nvSpPr>
          <p:cNvPr id="21" name="矢印: 左右 20">
            <a:extLst>
              <a:ext uri="{FF2B5EF4-FFF2-40B4-BE49-F238E27FC236}">
                <a16:creationId xmlns:a16="http://schemas.microsoft.com/office/drawing/2014/main" id="{D2B59C62-D22D-4F77-91FE-AEB120DD84D5}"/>
              </a:ext>
            </a:extLst>
          </p:cNvPr>
          <p:cNvSpPr/>
          <p:nvPr/>
        </p:nvSpPr>
        <p:spPr>
          <a:xfrm rot="18440588">
            <a:off x="2459211" y="4451193"/>
            <a:ext cx="676378" cy="299077"/>
          </a:xfrm>
          <a:prstGeom prst="leftRightArrow">
            <a:avLst/>
          </a:prstGeom>
          <a:solidFill>
            <a:srgbClr val="FF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eaLnBrk="1" fontAlgn="auto" hangingPunct="1">
              <a:spcBef>
                <a:spcPts val="0"/>
              </a:spcBef>
              <a:spcAft>
                <a:spcPts val="0"/>
              </a:spcAft>
              <a:defRPr/>
            </a:pPr>
            <a:endParaRPr lang="ja-JP" altLang="en-US" sz="2215" b="1" dirty="0">
              <a:solidFill>
                <a:prstClr val="black"/>
              </a:solidFill>
              <a:latin typeface="BIZ UDPゴシック" panose="020B0400000000000000" pitchFamily="50" charset="-128"/>
              <a:ea typeface="BIZ UDPゴシック" panose="020B0400000000000000" pitchFamily="50" charset="-128"/>
            </a:endParaRPr>
          </a:p>
        </p:txBody>
      </p:sp>
      <p:sp>
        <p:nvSpPr>
          <p:cNvPr id="165892" name="正方形/長方形 8"/>
          <p:cNvSpPr>
            <a:spLocks noChangeArrowheads="1"/>
          </p:cNvSpPr>
          <p:nvPr/>
        </p:nvSpPr>
        <p:spPr bwMode="auto">
          <a:xfrm>
            <a:off x="2406182" y="3011380"/>
            <a:ext cx="2437290" cy="49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779173">
              <a:spcBef>
                <a:spcPct val="0"/>
              </a:spcBef>
              <a:buFontTx/>
              <a:buNone/>
              <a:defRPr/>
            </a:pPr>
            <a:r>
              <a:rPr lang="ja-JP" altLang="en-US" sz="2585" b="1" dirty="0">
                <a:solidFill>
                  <a:srgbClr val="5C8F01"/>
                </a:solidFill>
                <a:latin typeface="BIZ UDPゴシック" panose="020B0400000000000000" pitchFamily="50" charset="-128"/>
                <a:ea typeface="BIZ UDPゴシック" panose="020B0400000000000000" pitchFamily="50" charset="-128"/>
              </a:rPr>
              <a:t>かかりつけ医</a:t>
            </a:r>
          </a:p>
        </p:txBody>
      </p:sp>
      <p:sp>
        <p:nvSpPr>
          <p:cNvPr id="3" name="正方形/長方形 9">
            <a:extLst>
              <a:ext uri="{FF2B5EF4-FFF2-40B4-BE49-F238E27FC236}">
                <a16:creationId xmlns:a16="http://schemas.microsoft.com/office/drawing/2014/main" id="{858AE06F-7029-49B2-861B-396880103836}"/>
              </a:ext>
            </a:extLst>
          </p:cNvPr>
          <p:cNvSpPr>
            <a:spLocks noChangeArrowheads="1"/>
          </p:cNvSpPr>
          <p:nvPr/>
        </p:nvSpPr>
        <p:spPr bwMode="auto">
          <a:xfrm>
            <a:off x="3952202" y="5462353"/>
            <a:ext cx="4606028" cy="6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34116" indent="-334116" defTabSz="779173">
              <a:spcBef>
                <a:spcPct val="0"/>
              </a:spcBef>
              <a:buFontTx/>
              <a:buNone/>
              <a:defRPr/>
            </a:pPr>
            <a:r>
              <a:rPr lang="en-US" altLang="ja-JP" sz="1846" b="1" dirty="0">
                <a:solidFill>
                  <a:srgbClr val="FF0000"/>
                </a:solidFill>
                <a:latin typeface="BIZ UDPゴシック" panose="020B0400000000000000" pitchFamily="50" charset="-128"/>
                <a:ea typeface="BIZ UDPゴシック" panose="020B0400000000000000" pitchFamily="50" charset="-128"/>
              </a:rPr>
              <a:t>※</a:t>
            </a:r>
            <a:r>
              <a:rPr lang="ja-JP" altLang="en-US" sz="1846" b="1" dirty="0">
                <a:solidFill>
                  <a:srgbClr val="FF0000"/>
                </a:solidFill>
                <a:latin typeface="BIZ UDPゴシック" panose="020B0400000000000000" pitchFamily="50" charset="-128"/>
                <a:ea typeface="BIZ UDPゴシック" panose="020B0400000000000000" pitchFamily="50" charset="-128"/>
              </a:rPr>
              <a:t> それぞれの地域で医師会、歯科医師会、</a:t>
            </a:r>
            <a:endParaRPr lang="en-US" altLang="ja-JP" sz="1846" b="1" dirty="0">
              <a:solidFill>
                <a:srgbClr val="FF0000"/>
              </a:solidFill>
              <a:latin typeface="BIZ UDPゴシック" panose="020B0400000000000000" pitchFamily="50" charset="-128"/>
              <a:ea typeface="BIZ UDPゴシック" panose="020B0400000000000000" pitchFamily="50" charset="-128"/>
            </a:endParaRPr>
          </a:p>
          <a:p>
            <a:pPr marL="334116" indent="-334116" defTabSz="779173">
              <a:spcBef>
                <a:spcPct val="0"/>
              </a:spcBef>
              <a:buFontTx/>
              <a:buNone/>
              <a:defRPr/>
            </a:pPr>
            <a:r>
              <a:rPr lang="ja-JP" altLang="en-US" sz="1846" b="1" dirty="0">
                <a:solidFill>
                  <a:srgbClr val="FF0000"/>
                </a:solidFill>
                <a:latin typeface="BIZ UDPゴシック" panose="020B0400000000000000" pitchFamily="50" charset="-128"/>
                <a:ea typeface="BIZ UDPゴシック" panose="020B0400000000000000" pitchFamily="50" charset="-128"/>
              </a:rPr>
              <a:t>    薬剤師会の協働が不可欠</a:t>
            </a:r>
          </a:p>
        </p:txBody>
      </p:sp>
      <p:sp>
        <p:nvSpPr>
          <p:cNvPr id="20" name="Rectangle 4">
            <a:extLst>
              <a:ext uri="{FF2B5EF4-FFF2-40B4-BE49-F238E27FC236}">
                <a16:creationId xmlns:a16="http://schemas.microsoft.com/office/drawing/2014/main" id="{31984A71-7A52-476F-BDEC-9120BDA376A6}"/>
              </a:ext>
            </a:extLst>
          </p:cNvPr>
          <p:cNvSpPr>
            <a:spLocks noChangeArrowheads="1"/>
          </p:cNvSpPr>
          <p:nvPr/>
        </p:nvSpPr>
        <p:spPr bwMode="auto">
          <a:xfrm>
            <a:off x="838758" y="73419"/>
            <a:ext cx="7466483" cy="549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FontTx/>
              <a:buNone/>
              <a:defRPr/>
            </a:pPr>
            <a:r>
              <a:rPr lang="ja-JP" altLang="en-US" b="1" dirty="0">
                <a:solidFill>
                  <a:srgbClr val="FFFFFF"/>
                </a:solidFill>
                <a:latin typeface="BIZ UDPゴシック" panose="020B0400000000000000" pitchFamily="50" charset="-128"/>
                <a:ea typeface="BIZ UDPゴシック" panose="020B0400000000000000" pitchFamily="50" charset="-128"/>
              </a:rPr>
              <a:t>認知症医療連携のイメージ</a:t>
            </a:r>
          </a:p>
        </p:txBody>
      </p:sp>
      <p:sp>
        <p:nvSpPr>
          <p:cNvPr id="29" name="正方形/長方形 28">
            <a:extLst>
              <a:ext uri="{FF2B5EF4-FFF2-40B4-BE49-F238E27FC236}">
                <a16:creationId xmlns:a16="http://schemas.microsoft.com/office/drawing/2014/main" id="{6C7E19B0-84D4-4456-AA52-BD4BD6EA2AAF}"/>
              </a:ext>
            </a:extLst>
          </p:cNvPr>
          <p:cNvSpPr/>
          <p:nvPr/>
        </p:nvSpPr>
        <p:spPr>
          <a:xfrm>
            <a:off x="681371" y="1438874"/>
            <a:ext cx="4388104" cy="546544"/>
          </a:xfrm>
          <a:prstGeom prst="rect">
            <a:avLst/>
          </a:prstGeom>
          <a:solidFill>
            <a:schemeClr val="tx1">
              <a:lumMod val="65000"/>
              <a:lumOff val="35000"/>
            </a:schemeClr>
          </a:solidFill>
        </p:spPr>
        <p:txBody>
          <a:bodyPr wrap="square" anchor="ctr" anchorCtr="0">
            <a:noAutofit/>
          </a:bodyPr>
          <a:lstStyle/>
          <a:p>
            <a:pPr marL="414715" indent="-414715" algn="ctr" defTabSz="779173">
              <a:spcBef>
                <a:spcPts val="1108"/>
              </a:spcBef>
              <a:defRPr/>
            </a:pPr>
            <a:r>
              <a:rPr lang="ja-JP" altLang="en-US" sz="1800" b="1" dirty="0">
                <a:solidFill>
                  <a:srgbClr val="FFFFFF"/>
                </a:solidFill>
                <a:latin typeface="BIZ UDPゴシック" panose="020B0400000000000000" pitchFamily="50" charset="-128"/>
                <a:ea typeface="BIZ UDPゴシック" panose="020B0400000000000000" pitchFamily="50" charset="-128"/>
              </a:rPr>
              <a:t>医療従事者による普及啓発・合同研修会</a:t>
            </a:r>
            <a:endParaRPr lang="en-US" altLang="ja-JP" sz="1800" b="1" dirty="0">
              <a:solidFill>
                <a:srgbClr val="FFFFFF"/>
              </a:solidFill>
              <a:latin typeface="BIZ UDPゴシック" panose="020B0400000000000000" pitchFamily="50" charset="-128"/>
              <a:ea typeface="BIZ UDPゴシック" panose="020B0400000000000000" pitchFamily="50" charset="-128"/>
            </a:endParaRPr>
          </a:p>
        </p:txBody>
      </p:sp>
      <p:sp>
        <p:nvSpPr>
          <p:cNvPr id="30" name="正方形/長方形 8"/>
          <p:cNvSpPr>
            <a:spLocks noChangeArrowheads="1"/>
          </p:cNvSpPr>
          <p:nvPr/>
        </p:nvSpPr>
        <p:spPr bwMode="auto">
          <a:xfrm>
            <a:off x="3326620" y="3698203"/>
            <a:ext cx="2877423" cy="1015332"/>
          </a:xfrm>
          <a:prstGeom prst="rect">
            <a:avLst/>
          </a:prstGeom>
          <a:solidFill>
            <a:srgbClr val="5C8F01"/>
          </a:solidFill>
          <a:ln>
            <a:noFill/>
          </a:ln>
        </p:spPr>
        <p:txBody>
          <a:bodyPr wrap="square" anchor="ctr" anchorCtr="0">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779173">
              <a:spcBef>
                <a:spcPct val="0"/>
              </a:spcBef>
              <a:buFontTx/>
              <a:buNone/>
              <a:defRPr/>
            </a:pPr>
            <a:r>
              <a:rPr lang="ja-JP" altLang="en-US" sz="1700" b="1" dirty="0">
                <a:solidFill>
                  <a:srgbClr val="FFFFFF"/>
                </a:solidFill>
                <a:latin typeface="BIZ UDPゴシック" panose="020B0400000000000000" pitchFamily="50" charset="-128"/>
                <a:ea typeface="BIZ UDPゴシック" panose="020B0400000000000000" pitchFamily="50" charset="-128"/>
              </a:rPr>
              <a:t>日常診療と健康管理</a:t>
            </a:r>
            <a:endParaRPr lang="en-US" altLang="ja-JP" sz="1700" b="1" dirty="0">
              <a:solidFill>
                <a:srgbClr val="FFFFFF"/>
              </a:solidFill>
              <a:latin typeface="BIZ UDPゴシック" panose="020B0400000000000000" pitchFamily="50" charset="-128"/>
              <a:ea typeface="BIZ UDPゴシック" panose="020B0400000000000000" pitchFamily="50" charset="-128"/>
            </a:endParaRPr>
          </a:p>
          <a:p>
            <a:pPr algn="ctr" defTabSz="779173">
              <a:spcBef>
                <a:spcPct val="0"/>
              </a:spcBef>
              <a:buFontTx/>
              <a:buNone/>
              <a:defRPr/>
            </a:pPr>
            <a:r>
              <a:rPr lang="ja-JP" altLang="en-US" sz="1700" b="1" dirty="0">
                <a:solidFill>
                  <a:srgbClr val="FFFFFF"/>
                </a:solidFill>
                <a:latin typeface="BIZ UDPゴシック" panose="020B0400000000000000" pitchFamily="50" charset="-128"/>
                <a:ea typeface="BIZ UDPゴシック" panose="020B0400000000000000" pitchFamily="50" charset="-128"/>
              </a:rPr>
              <a:t>適切な対応とつなぎ</a:t>
            </a:r>
            <a:endParaRPr lang="en-US" altLang="ja-JP" sz="1700" b="1" dirty="0">
              <a:solidFill>
                <a:srgbClr val="FFFFFF"/>
              </a:solidFill>
              <a:latin typeface="BIZ UDPゴシック" panose="020B0400000000000000" pitchFamily="50" charset="-128"/>
              <a:ea typeface="BIZ UDPゴシック" panose="020B0400000000000000" pitchFamily="50" charset="-128"/>
            </a:endParaRPr>
          </a:p>
          <a:p>
            <a:pPr algn="ctr" defTabSz="779173">
              <a:spcBef>
                <a:spcPct val="0"/>
              </a:spcBef>
              <a:buFontTx/>
              <a:buNone/>
              <a:defRPr/>
            </a:pPr>
            <a:r>
              <a:rPr lang="ja-JP" altLang="en-US" sz="1700" b="1" dirty="0">
                <a:solidFill>
                  <a:srgbClr val="FFFFFF"/>
                </a:solidFill>
                <a:latin typeface="BIZ UDPゴシック" panose="020B0400000000000000" pitchFamily="50" charset="-128"/>
                <a:ea typeface="BIZ UDPゴシック" panose="020B0400000000000000" pitchFamily="50" charset="-128"/>
              </a:rPr>
              <a:t>認知症サポート医との連携</a:t>
            </a:r>
          </a:p>
        </p:txBody>
      </p:sp>
      <p:sp>
        <p:nvSpPr>
          <p:cNvPr id="31" name="正方形/長方形 8"/>
          <p:cNvSpPr>
            <a:spLocks noChangeArrowheads="1"/>
          </p:cNvSpPr>
          <p:nvPr/>
        </p:nvSpPr>
        <p:spPr bwMode="auto">
          <a:xfrm>
            <a:off x="193612" y="2884381"/>
            <a:ext cx="1983423" cy="671864"/>
          </a:xfrm>
          <a:prstGeom prst="rect">
            <a:avLst/>
          </a:prstGeom>
          <a:solidFill>
            <a:srgbClr val="996633"/>
          </a:solidFill>
          <a:ln>
            <a:noFill/>
          </a:ln>
        </p:spPr>
        <p:txBody>
          <a:bodyPr wrap="square" anchor="ctr" anchorCtr="0">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779173">
              <a:spcBef>
                <a:spcPct val="0"/>
              </a:spcBef>
              <a:buFontTx/>
              <a:buNone/>
              <a:defRPr/>
            </a:pPr>
            <a:r>
              <a:rPr lang="ja-JP" altLang="en-US" sz="1700" b="1" dirty="0">
                <a:solidFill>
                  <a:srgbClr val="FFFFFF"/>
                </a:solidFill>
                <a:latin typeface="BIZ UDPゴシック" panose="020B0400000000000000" pitchFamily="50" charset="-128"/>
                <a:ea typeface="BIZ UDPゴシック" panose="020B0400000000000000" pitchFamily="50" charset="-128"/>
              </a:rPr>
              <a:t>服薬指導</a:t>
            </a:r>
            <a:endParaRPr lang="en-US" altLang="ja-JP" sz="1700" b="1" dirty="0">
              <a:solidFill>
                <a:srgbClr val="FFFFFF"/>
              </a:solidFill>
              <a:latin typeface="BIZ UDPゴシック" panose="020B0400000000000000" pitchFamily="50" charset="-128"/>
              <a:ea typeface="BIZ UDPゴシック" panose="020B0400000000000000" pitchFamily="50" charset="-128"/>
            </a:endParaRPr>
          </a:p>
          <a:p>
            <a:pPr algn="ctr" defTabSz="779173">
              <a:spcBef>
                <a:spcPct val="0"/>
              </a:spcBef>
              <a:buFontTx/>
              <a:buNone/>
              <a:defRPr/>
            </a:pPr>
            <a:r>
              <a:rPr lang="ja-JP" altLang="en-US" sz="1700" b="1" dirty="0">
                <a:solidFill>
                  <a:srgbClr val="FFFFFF"/>
                </a:solidFill>
                <a:latin typeface="BIZ UDPゴシック" panose="020B0400000000000000" pitchFamily="50" charset="-128"/>
                <a:ea typeface="BIZ UDPゴシック" panose="020B0400000000000000" pitchFamily="50" charset="-128"/>
              </a:rPr>
              <a:t>薬物療法の適正化</a:t>
            </a:r>
          </a:p>
        </p:txBody>
      </p:sp>
      <p:sp>
        <p:nvSpPr>
          <p:cNvPr id="32" name="正方形/長方形 8"/>
          <p:cNvSpPr>
            <a:spLocks noChangeArrowheads="1"/>
          </p:cNvSpPr>
          <p:nvPr/>
        </p:nvSpPr>
        <p:spPr bwMode="auto">
          <a:xfrm>
            <a:off x="1622667" y="5961371"/>
            <a:ext cx="1730497" cy="512728"/>
          </a:xfrm>
          <a:prstGeom prst="rect">
            <a:avLst/>
          </a:prstGeom>
          <a:solidFill>
            <a:schemeClr val="accent5">
              <a:lumMod val="50000"/>
            </a:schemeClr>
          </a:solidFill>
          <a:ln>
            <a:noFill/>
          </a:ln>
        </p:spPr>
        <p:txBody>
          <a:bodyPr wrap="square" anchor="ctr" anchorCtr="0">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779173">
              <a:spcBef>
                <a:spcPct val="0"/>
              </a:spcBef>
              <a:buFontTx/>
              <a:buNone/>
              <a:defRPr/>
            </a:pPr>
            <a:r>
              <a:rPr lang="ja-JP" altLang="en-US" sz="1700" b="1" dirty="0">
                <a:solidFill>
                  <a:srgbClr val="FFFFFF"/>
                </a:solidFill>
                <a:latin typeface="BIZ UDPゴシック" panose="020B0400000000000000" pitchFamily="50" charset="-128"/>
                <a:ea typeface="BIZ UDPゴシック" panose="020B0400000000000000" pitchFamily="50" charset="-128"/>
              </a:rPr>
              <a:t>口腔状態の管理</a:t>
            </a:r>
          </a:p>
        </p:txBody>
      </p:sp>
      <p:sp>
        <p:nvSpPr>
          <p:cNvPr id="33" name="正方形/長方形 8"/>
          <p:cNvSpPr>
            <a:spLocks noChangeArrowheads="1"/>
          </p:cNvSpPr>
          <p:nvPr/>
        </p:nvSpPr>
        <p:spPr bwMode="auto">
          <a:xfrm>
            <a:off x="5586944" y="2923363"/>
            <a:ext cx="1574320" cy="671864"/>
          </a:xfrm>
          <a:prstGeom prst="rect">
            <a:avLst/>
          </a:prstGeom>
          <a:solidFill>
            <a:srgbClr val="0070C0"/>
          </a:solidFill>
          <a:ln>
            <a:noFill/>
          </a:ln>
        </p:spPr>
        <p:txBody>
          <a:bodyPr wrap="square" anchor="ctr" anchorCtr="0">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779173">
              <a:spcBef>
                <a:spcPct val="0"/>
              </a:spcBef>
              <a:buFontTx/>
              <a:buNone/>
              <a:defRPr/>
            </a:pPr>
            <a:r>
              <a:rPr lang="ja-JP" altLang="en-US" sz="1700" b="1" dirty="0">
                <a:solidFill>
                  <a:srgbClr val="FFFFFF"/>
                </a:solidFill>
                <a:latin typeface="BIZ UDPゴシック" panose="020B0400000000000000" pitchFamily="50" charset="-128"/>
                <a:ea typeface="BIZ UDPゴシック" panose="020B0400000000000000" pitchFamily="50" charset="-128"/>
              </a:rPr>
              <a:t>かかりつけ医</a:t>
            </a:r>
            <a:endParaRPr lang="en-US" altLang="ja-JP" sz="1700" b="1" dirty="0">
              <a:solidFill>
                <a:srgbClr val="FFFFFF"/>
              </a:solidFill>
              <a:latin typeface="BIZ UDPゴシック" panose="020B0400000000000000" pitchFamily="50" charset="-128"/>
              <a:ea typeface="BIZ UDPゴシック" panose="020B0400000000000000" pitchFamily="50" charset="-128"/>
            </a:endParaRPr>
          </a:p>
          <a:p>
            <a:pPr algn="ctr" defTabSz="779173">
              <a:spcBef>
                <a:spcPct val="0"/>
              </a:spcBef>
              <a:buFontTx/>
              <a:buNone/>
              <a:defRPr/>
            </a:pPr>
            <a:r>
              <a:rPr lang="ja-JP" altLang="en-US" sz="1700" b="1" dirty="0">
                <a:solidFill>
                  <a:srgbClr val="FFFFFF"/>
                </a:solidFill>
                <a:latin typeface="BIZ UDPゴシック" panose="020B0400000000000000" pitchFamily="50" charset="-128"/>
                <a:ea typeface="BIZ UDPゴシック" panose="020B0400000000000000" pitchFamily="50" charset="-128"/>
              </a:rPr>
              <a:t>との連携</a:t>
            </a:r>
          </a:p>
        </p:txBody>
      </p:sp>
      <p:sp>
        <p:nvSpPr>
          <p:cNvPr id="10" name="正方形/長方形 8">
            <a:extLst>
              <a:ext uri="{FF2B5EF4-FFF2-40B4-BE49-F238E27FC236}">
                <a16:creationId xmlns:a16="http://schemas.microsoft.com/office/drawing/2014/main" id="{4491AF46-3170-4DB5-825C-4DDE3EAA510D}"/>
              </a:ext>
            </a:extLst>
          </p:cNvPr>
          <p:cNvSpPr>
            <a:spLocks noChangeArrowheads="1"/>
          </p:cNvSpPr>
          <p:nvPr/>
        </p:nvSpPr>
        <p:spPr bwMode="auto">
          <a:xfrm>
            <a:off x="617619" y="3581113"/>
            <a:ext cx="2100383" cy="111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779173">
              <a:spcBef>
                <a:spcPct val="0"/>
              </a:spcBef>
              <a:buFontTx/>
              <a:buNone/>
              <a:defRPr/>
            </a:pPr>
            <a:r>
              <a:rPr lang="ja-JP" altLang="en-US" sz="2215" b="1" dirty="0">
                <a:solidFill>
                  <a:srgbClr val="996633"/>
                </a:solidFill>
                <a:latin typeface="BIZ UDPゴシック" panose="020B0400000000000000" pitchFamily="50" charset="-128"/>
                <a:ea typeface="BIZ UDPゴシック" panose="020B0400000000000000" pitchFamily="50" charset="-128"/>
              </a:rPr>
              <a:t>かかりつけ</a:t>
            </a:r>
            <a:endParaRPr lang="en-US" altLang="ja-JP" sz="2215" b="1" dirty="0">
              <a:solidFill>
                <a:srgbClr val="996633"/>
              </a:solidFill>
              <a:latin typeface="BIZ UDPゴシック" panose="020B0400000000000000" pitchFamily="50" charset="-128"/>
              <a:ea typeface="BIZ UDPゴシック" panose="020B0400000000000000" pitchFamily="50" charset="-128"/>
            </a:endParaRPr>
          </a:p>
          <a:p>
            <a:pPr algn="ctr" defTabSz="779173">
              <a:spcBef>
                <a:spcPct val="0"/>
              </a:spcBef>
              <a:buFontTx/>
              <a:buNone/>
              <a:defRPr/>
            </a:pPr>
            <a:r>
              <a:rPr lang="ja-JP" altLang="en-US" sz="2215" b="1" dirty="0">
                <a:solidFill>
                  <a:srgbClr val="996633"/>
                </a:solidFill>
                <a:latin typeface="BIZ UDPゴシック" panose="020B0400000000000000" pitchFamily="50" charset="-128"/>
                <a:ea typeface="BIZ UDPゴシック" panose="020B0400000000000000" pitchFamily="50" charset="-128"/>
              </a:rPr>
              <a:t>薬剤師</a:t>
            </a:r>
            <a:endParaRPr lang="en-US" altLang="ja-JP" sz="2215" b="1" dirty="0">
              <a:solidFill>
                <a:srgbClr val="996633"/>
              </a:solidFill>
              <a:latin typeface="BIZ UDPゴシック" panose="020B0400000000000000" pitchFamily="50" charset="-128"/>
              <a:ea typeface="BIZ UDPゴシック" panose="020B0400000000000000" pitchFamily="50" charset="-128"/>
            </a:endParaRPr>
          </a:p>
          <a:p>
            <a:pPr algn="ctr" defTabSz="779173">
              <a:spcBef>
                <a:spcPct val="0"/>
              </a:spcBef>
              <a:buFontTx/>
              <a:buNone/>
              <a:defRPr/>
            </a:pPr>
            <a:r>
              <a:rPr lang="ja-JP" altLang="en-US" sz="2215" b="1" dirty="0">
                <a:solidFill>
                  <a:srgbClr val="996633"/>
                </a:solidFill>
                <a:latin typeface="BIZ UDPゴシック" panose="020B0400000000000000" pitchFamily="50" charset="-128"/>
                <a:ea typeface="BIZ UDPゴシック" panose="020B0400000000000000" pitchFamily="50" charset="-128"/>
              </a:rPr>
              <a:t>薬局</a:t>
            </a:r>
          </a:p>
        </p:txBody>
      </p:sp>
      <p:sp>
        <p:nvSpPr>
          <p:cNvPr id="35" name="テキスト ボックス 34">
            <a:extLst>
              <a:ext uri="{FF2B5EF4-FFF2-40B4-BE49-F238E27FC236}">
                <a16:creationId xmlns:a16="http://schemas.microsoft.com/office/drawing/2014/main" id="{7D8B5EAB-D574-4DF2-A8FE-C7DCFE28274A}"/>
              </a:ext>
            </a:extLst>
          </p:cNvPr>
          <p:cNvSpPr txBox="1"/>
          <p:nvPr/>
        </p:nvSpPr>
        <p:spPr>
          <a:xfrm>
            <a:off x="-1" y="710695"/>
            <a:ext cx="1643744" cy="338554"/>
          </a:xfrm>
          <a:prstGeom prst="rect">
            <a:avLst/>
          </a:prstGeom>
          <a:noFill/>
          <a:ln w="25400">
            <a:noFill/>
          </a:ln>
        </p:spPr>
        <p:txBody>
          <a:bodyPr wrap="square">
            <a:spAutoFit/>
          </a:bodyPr>
          <a:lstStyle/>
          <a:p>
            <a:pPr algn="ctr"/>
            <a:r>
              <a:rPr lang="en-US" altLang="ja-JP" sz="1600" b="1" dirty="0">
                <a:solidFill>
                  <a:prstClr val="black"/>
                </a:solidFill>
                <a:latin typeface="BIZ UDPゴシック" panose="020B0400000000000000" pitchFamily="50" charset="-128"/>
                <a:ea typeface="BIZ UDPゴシック" panose="020B0400000000000000" pitchFamily="50" charset="-128"/>
              </a:rPr>
              <a:t>〔</a:t>
            </a:r>
            <a:r>
              <a:rPr lang="ja-JP" altLang="en-US" sz="1600" b="1" dirty="0">
                <a:solidFill>
                  <a:prstClr val="black"/>
                </a:solidFill>
                <a:latin typeface="BIZ UDPゴシック" panose="020B0400000000000000" pitchFamily="50" charset="-128"/>
                <a:ea typeface="BIZ UDPゴシック" panose="020B0400000000000000" pitchFamily="50" charset="-128"/>
              </a:rPr>
              <a:t>歯・薬 追補 </a:t>
            </a:r>
            <a:r>
              <a:rPr lang="en-US" altLang="ja-JP" sz="1600" b="1" dirty="0">
                <a:solidFill>
                  <a:prstClr val="black"/>
                </a:solidFill>
                <a:latin typeface="BIZ UDPゴシック" panose="020B0400000000000000" pitchFamily="50" charset="-128"/>
                <a:ea typeface="BIZ UDPゴシック" panose="020B0400000000000000" pitchFamily="50" charset="-128"/>
              </a:rPr>
              <a:t>9〕</a:t>
            </a:r>
            <a:endParaRPr lang="ja-JP" altLang="en-US" sz="1600" b="1"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67026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gradFill flip="none" rotWithShape="1">
            <a:gsLst>
              <a:gs pos="20000">
                <a:srgbClr val="39837F"/>
              </a:gs>
              <a:gs pos="45000">
                <a:srgbClr val="39837F"/>
              </a:gs>
              <a:gs pos="55000">
                <a:srgbClr val="89743F"/>
              </a:gs>
              <a:gs pos="83000">
                <a:srgbClr val="89743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endParaRPr>
          </a:p>
        </p:txBody>
      </p:sp>
      <p:sp>
        <p:nvSpPr>
          <p:cNvPr id="31747" name="コンテンツ プレースホルダー 4"/>
          <p:cNvSpPr>
            <a:spLocks noGrp="1"/>
          </p:cNvSpPr>
          <p:nvPr>
            <p:ph idx="4294967295"/>
          </p:nvPr>
        </p:nvSpPr>
        <p:spPr>
          <a:xfrm>
            <a:off x="863999" y="1578080"/>
            <a:ext cx="7259236" cy="1976547"/>
          </a:xfrm>
        </p:spPr>
        <p:txBody>
          <a:bodyPr/>
          <a:lstStyle/>
          <a:p>
            <a:pPr>
              <a:spcBef>
                <a:spcPts val="462"/>
              </a:spcBef>
              <a:buNone/>
            </a:pPr>
            <a:r>
              <a:rPr lang="ja-JP" altLang="en-US"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　・ 生活状況に関する具体的・客観的な情報を得られる。</a:t>
            </a:r>
            <a:endParaRPr lang="en-US" altLang="ja-JP"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endParaRPr>
          </a:p>
          <a:p>
            <a:pPr>
              <a:spcBef>
                <a:spcPts val="462"/>
              </a:spcBef>
              <a:buNone/>
            </a:pPr>
            <a:r>
              <a:rPr lang="ja-JP" altLang="en-US"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　・ </a:t>
            </a:r>
            <a:r>
              <a:rPr lang="en-US" altLang="ja-JP"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BPSD</a:t>
            </a:r>
            <a:r>
              <a:rPr lang="ja-JP" altLang="en-US"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に関連する要因についての情報が得られる。</a:t>
            </a:r>
            <a:endParaRPr lang="en-US" altLang="ja-JP"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endParaRPr>
          </a:p>
          <a:p>
            <a:pPr>
              <a:spcBef>
                <a:spcPts val="462"/>
              </a:spcBef>
              <a:buNone/>
            </a:pPr>
            <a:r>
              <a:rPr lang="ja-JP" altLang="en-US"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　・ 服薬状況の確認ができる。</a:t>
            </a:r>
            <a:endParaRPr lang="en-US" altLang="ja-JP"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endParaRPr>
          </a:p>
          <a:p>
            <a:pPr>
              <a:spcBef>
                <a:spcPts val="462"/>
              </a:spcBef>
              <a:buNone/>
            </a:pPr>
            <a:r>
              <a:rPr lang="ja-JP" altLang="en-US"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　・ 治療に関する本人</a:t>
            </a:r>
            <a:r>
              <a:rPr lang="en-US" altLang="ja-JP"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a:t>
            </a:r>
            <a:r>
              <a:rPr lang="ja-JP" altLang="en-US"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家族の満足度がより上がる。</a:t>
            </a:r>
            <a:endParaRPr lang="en-US" altLang="ja-JP"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endParaRPr>
          </a:p>
          <a:p>
            <a:pPr>
              <a:spcBef>
                <a:spcPts val="462"/>
              </a:spcBef>
              <a:buNone/>
            </a:pPr>
            <a:r>
              <a:rPr lang="ja-JP" altLang="en-US"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　・ 具体的に薬剤の副作用の説明ができる。</a:t>
            </a:r>
            <a:endParaRPr lang="en-US" altLang="ja-JP"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endParaRPr>
          </a:p>
          <a:p>
            <a:pPr>
              <a:spcBef>
                <a:spcPts val="554"/>
              </a:spcBef>
              <a:buNone/>
            </a:pPr>
            <a:endParaRPr lang="en-US" altLang="ja-JP" sz="2000" b="1" dirty="0">
              <a:latin typeface="BIZ UDPゴシック" panose="020B0400000000000000" pitchFamily="50" charset="-128"/>
              <a:ea typeface="BIZ UDPゴシック" panose="020B0400000000000000" pitchFamily="50" charset="-128"/>
              <a:cs typeface="Meiryo UI" pitchFamily="50" charset="-128"/>
            </a:endParaRPr>
          </a:p>
        </p:txBody>
      </p:sp>
      <p:sp>
        <p:nvSpPr>
          <p:cNvPr id="4" name="角丸四角形 7">
            <a:extLst>
              <a:ext uri="{FF2B5EF4-FFF2-40B4-BE49-F238E27FC236}">
                <a16:creationId xmlns:a16="http://schemas.microsoft.com/office/drawing/2014/main" id="{6E3F6A69-7AD1-4FAC-8871-3987E210E25F}"/>
              </a:ext>
            </a:extLst>
          </p:cNvPr>
          <p:cNvSpPr>
            <a:spLocks noChangeArrowheads="1"/>
          </p:cNvSpPr>
          <p:nvPr/>
        </p:nvSpPr>
        <p:spPr bwMode="auto">
          <a:xfrm>
            <a:off x="541420" y="1389719"/>
            <a:ext cx="8105489" cy="2159526"/>
          </a:xfrm>
          <a:prstGeom prst="roundRect">
            <a:avLst>
              <a:gd name="adj" fmla="val 9378"/>
            </a:avLst>
          </a:prstGeom>
          <a:noFill/>
          <a:ln w="28575" algn="ctr">
            <a:solidFill>
              <a:srgbClr val="649600"/>
            </a:solidFill>
            <a:round/>
            <a:headEnd/>
            <a:tailEnd/>
          </a:ln>
          <a:extLst>
            <a:ext uri="{909E8E84-426E-40DD-AFC4-6F175D3DCCD1}">
              <a14:hiddenFill xmlns:a14="http://schemas.microsoft.com/office/drawing/2010/main">
                <a:solidFill>
                  <a:srgbClr val="CCC1D9">
                    <a:alpha val="70195"/>
                  </a:srgbClr>
                </a:solidFill>
              </a14:hiddenFill>
            </a:ext>
          </a:extLst>
        </p:spPr>
        <p:txBody>
          <a:bodyPr lIns="61350" tIns="61350" bIns="6135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779173" eaLnBrk="1" hangingPunct="1">
              <a:spcBef>
                <a:spcPct val="0"/>
              </a:spcBef>
              <a:spcAft>
                <a:spcPts val="511"/>
              </a:spcAft>
              <a:buFontTx/>
              <a:buNone/>
              <a:defRPr/>
            </a:pPr>
            <a:r>
              <a:rPr lang="ja-JP" altLang="en-US" sz="1278" dirty="0">
                <a:solidFill>
                  <a:srgbClr val="000000"/>
                </a:solidFill>
                <a:latin typeface="BIZ UDPゴシック" panose="020B0400000000000000" pitchFamily="50" charset="-128"/>
                <a:ea typeface="BIZ UDPゴシック" panose="020B0400000000000000" pitchFamily="50" charset="-128"/>
              </a:rPr>
              <a:t>　</a:t>
            </a:r>
            <a:endParaRPr lang="ja-JP" altLang="en-US" sz="1278" b="1" dirty="0">
              <a:solidFill>
                <a:srgbClr val="FF0000"/>
              </a:solidFill>
              <a:latin typeface="BIZ UDPゴシック" panose="020B0400000000000000" pitchFamily="50" charset="-128"/>
              <a:ea typeface="BIZ UDPゴシック" panose="020B0400000000000000" pitchFamily="50" charset="-128"/>
            </a:endParaRPr>
          </a:p>
        </p:txBody>
      </p:sp>
      <p:sp>
        <p:nvSpPr>
          <p:cNvPr id="14" name="コンテンツ プレースホルダー 4">
            <a:extLst>
              <a:ext uri="{FF2B5EF4-FFF2-40B4-BE49-F238E27FC236}">
                <a16:creationId xmlns:a16="http://schemas.microsoft.com/office/drawing/2014/main" id="{EB081FDF-ACF0-4109-BCC8-49DC0CDAD61A}"/>
              </a:ext>
            </a:extLst>
          </p:cNvPr>
          <p:cNvSpPr txBox="1">
            <a:spLocks/>
          </p:cNvSpPr>
          <p:nvPr/>
        </p:nvSpPr>
        <p:spPr bwMode="auto">
          <a:xfrm>
            <a:off x="863999" y="5701259"/>
            <a:ext cx="7560082" cy="75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316531" indent="-316531" defTabSz="844083">
              <a:spcBef>
                <a:spcPts val="462"/>
              </a:spcBef>
              <a:buFontTx/>
              <a:buNone/>
              <a:defRPr/>
            </a:pPr>
            <a:r>
              <a:rPr lang="ja-JP" altLang="en-US" sz="2000" b="1" kern="0" dirty="0">
                <a:solidFill>
                  <a:srgbClr val="000000">
                    <a:lumMod val="65000"/>
                    <a:lumOff val="35000"/>
                  </a:srgbClr>
                </a:solidFill>
                <a:latin typeface="BIZ UDPゴシック" panose="020B0400000000000000" pitchFamily="50" charset="-128"/>
                <a:ea typeface="BIZ UDPゴシック" panose="020B0400000000000000" pitchFamily="50" charset="-128"/>
                <a:cs typeface="Meiryo UI" pitchFamily="50" charset="-128"/>
              </a:rPr>
              <a:t>　・ 服薬遵守の意義について共有することができる。</a:t>
            </a:r>
            <a:endParaRPr lang="en-US" altLang="ja-JP" sz="2000" b="1" kern="0" dirty="0">
              <a:solidFill>
                <a:srgbClr val="000000">
                  <a:lumMod val="65000"/>
                  <a:lumOff val="35000"/>
                </a:srgbClr>
              </a:solidFill>
              <a:latin typeface="BIZ UDPゴシック" panose="020B0400000000000000" pitchFamily="50" charset="-128"/>
              <a:ea typeface="BIZ UDPゴシック" panose="020B0400000000000000" pitchFamily="50" charset="-128"/>
              <a:cs typeface="Meiryo UI" pitchFamily="50" charset="-128"/>
            </a:endParaRPr>
          </a:p>
          <a:p>
            <a:pPr marL="316531" indent="-316531" defTabSz="844083">
              <a:spcBef>
                <a:spcPts val="462"/>
              </a:spcBef>
              <a:buFontTx/>
              <a:buNone/>
              <a:defRPr/>
            </a:pPr>
            <a:r>
              <a:rPr lang="ja-JP" altLang="en-US" sz="2000" b="1" kern="0" dirty="0">
                <a:solidFill>
                  <a:srgbClr val="000000">
                    <a:lumMod val="65000"/>
                    <a:lumOff val="35000"/>
                  </a:srgbClr>
                </a:solidFill>
                <a:latin typeface="BIZ UDPゴシック" panose="020B0400000000000000" pitchFamily="50" charset="-128"/>
                <a:ea typeface="BIZ UDPゴシック" panose="020B0400000000000000" pitchFamily="50" charset="-128"/>
                <a:cs typeface="Meiryo UI" pitchFamily="50" charset="-128"/>
              </a:rPr>
              <a:t>　・ 薬剤の副作用や日常生活に対する影響の説明ができる。</a:t>
            </a:r>
          </a:p>
          <a:p>
            <a:pPr marL="316531" indent="-316531" defTabSz="844083">
              <a:spcBef>
                <a:spcPts val="462"/>
              </a:spcBef>
              <a:buFontTx/>
              <a:buNone/>
              <a:defRPr/>
            </a:pPr>
            <a:endParaRPr lang="en-US" altLang="ja-JP" sz="2000" b="1" kern="0" dirty="0">
              <a:solidFill>
                <a:srgbClr val="000000">
                  <a:lumMod val="65000"/>
                  <a:lumOff val="35000"/>
                </a:srgbClr>
              </a:solidFill>
              <a:latin typeface="BIZ UDPゴシック" panose="020B0400000000000000" pitchFamily="50" charset="-128"/>
              <a:ea typeface="BIZ UDPゴシック" panose="020B0400000000000000" pitchFamily="50" charset="-128"/>
              <a:cs typeface="Meiryo UI" pitchFamily="50" charset="-128"/>
            </a:endParaRPr>
          </a:p>
        </p:txBody>
      </p:sp>
      <p:sp>
        <p:nvSpPr>
          <p:cNvPr id="15" name="コンテンツ プレースホルダー 4">
            <a:extLst>
              <a:ext uri="{FF2B5EF4-FFF2-40B4-BE49-F238E27FC236}">
                <a16:creationId xmlns:a16="http://schemas.microsoft.com/office/drawing/2014/main" id="{C3483C0C-F690-4F10-81C8-C227B8A3ABAA}"/>
              </a:ext>
            </a:extLst>
          </p:cNvPr>
          <p:cNvSpPr txBox="1">
            <a:spLocks/>
          </p:cNvSpPr>
          <p:nvPr/>
        </p:nvSpPr>
        <p:spPr bwMode="auto">
          <a:xfrm>
            <a:off x="863999" y="4158710"/>
            <a:ext cx="7782909" cy="78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316531" indent="-316531" defTabSz="844083">
              <a:spcBef>
                <a:spcPts val="554"/>
              </a:spcBef>
              <a:buFontTx/>
              <a:buNone/>
              <a:defRPr/>
            </a:pPr>
            <a:r>
              <a:rPr lang="ja-JP" altLang="en-US" sz="2000" b="1" kern="0" dirty="0">
                <a:solidFill>
                  <a:srgbClr val="000000">
                    <a:lumMod val="65000"/>
                    <a:lumOff val="35000"/>
                  </a:srgbClr>
                </a:solidFill>
                <a:latin typeface="BIZ UDPゴシック" panose="020B0400000000000000" pitchFamily="50" charset="-128"/>
                <a:ea typeface="BIZ UDPゴシック" panose="020B0400000000000000" pitchFamily="50" charset="-128"/>
                <a:cs typeface="Meiryo UI" pitchFamily="50" charset="-128"/>
              </a:rPr>
              <a:t>　・ 口腔健康管理</a:t>
            </a:r>
            <a:r>
              <a:rPr lang="en-US" altLang="ja-JP" sz="2000" b="1" kern="0" dirty="0">
                <a:solidFill>
                  <a:srgbClr val="000000">
                    <a:lumMod val="65000"/>
                    <a:lumOff val="35000"/>
                  </a:srgbClr>
                </a:solidFill>
                <a:latin typeface="BIZ UDPゴシック" panose="020B0400000000000000" pitchFamily="50" charset="-128"/>
                <a:ea typeface="BIZ UDPゴシック" panose="020B0400000000000000" pitchFamily="50" charset="-128"/>
                <a:cs typeface="Meiryo UI" pitchFamily="50" charset="-128"/>
              </a:rPr>
              <a:t>(</a:t>
            </a:r>
            <a:r>
              <a:rPr lang="ja-JP" altLang="en-US" sz="2000" b="1" kern="0" dirty="0">
                <a:solidFill>
                  <a:srgbClr val="000000">
                    <a:lumMod val="65000"/>
                    <a:lumOff val="35000"/>
                  </a:srgbClr>
                </a:solidFill>
                <a:latin typeface="BIZ UDPゴシック" panose="020B0400000000000000" pitchFamily="50" charset="-128"/>
                <a:ea typeface="BIZ UDPゴシック" panose="020B0400000000000000" pitchFamily="50" charset="-128"/>
                <a:cs typeface="Meiryo UI" pitchFamily="50" charset="-128"/>
              </a:rPr>
              <a:t>口腔ケア・セルフケアを含む</a:t>
            </a:r>
            <a:r>
              <a:rPr lang="en-US" altLang="ja-JP" sz="2000" b="1" kern="0" dirty="0">
                <a:solidFill>
                  <a:srgbClr val="000000">
                    <a:lumMod val="65000"/>
                    <a:lumOff val="35000"/>
                  </a:srgbClr>
                </a:solidFill>
                <a:latin typeface="BIZ UDPゴシック" panose="020B0400000000000000" pitchFamily="50" charset="-128"/>
                <a:ea typeface="BIZ UDPゴシック" panose="020B0400000000000000" pitchFamily="50" charset="-128"/>
                <a:cs typeface="Meiryo UI" pitchFamily="50" charset="-128"/>
              </a:rPr>
              <a:t>)</a:t>
            </a:r>
            <a:r>
              <a:rPr lang="ja-JP" altLang="en-US" sz="2000" b="1" kern="0" dirty="0">
                <a:solidFill>
                  <a:srgbClr val="000000">
                    <a:lumMod val="65000"/>
                    <a:lumOff val="35000"/>
                  </a:srgbClr>
                </a:solidFill>
                <a:latin typeface="BIZ UDPゴシック" panose="020B0400000000000000" pitchFamily="50" charset="-128"/>
                <a:ea typeface="BIZ UDPゴシック" panose="020B0400000000000000" pitchFamily="50" charset="-128"/>
                <a:cs typeface="Meiryo UI" pitchFamily="50" charset="-128"/>
              </a:rPr>
              <a:t>の確認ができる。</a:t>
            </a:r>
            <a:endParaRPr lang="en-US" altLang="ja-JP" sz="2000" b="1" kern="0" dirty="0">
              <a:solidFill>
                <a:srgbClr val="000000">
                  <a:lumMod val="65000"/>
                  <a:lumOff val="35000"/>
                </a:srgbClr>
              </a:solidFill>
              <a:latin typeface="BIZ UDPゴシック" panose="020B0400000000000000" pitchFamily="50" charset="-128"/>
              <a:ea typeface="BIZ UDPゴシック" panose="020B0400000000000000" pitchFamily="50" charset="-128"/>
              <a:cs typeface="Meiryo UI" pitchFamily="50" charset="-128"/>
            </a:endParaRPr>
          </a:p>
          <a:p>
            <a:pPr marL="316531" indent="-316531" defTabSz="844083">
              <a:spcBef>
                <a:spcPts val="462"/>
              </a:spcBef>
              <a:buFontTx/>
              <a:buNone/>
              <a:defRPr/>
            </a:pPr>
            <a:r>
              <a:rPr lang="ja-JP" altLang="en-US" sz="2000" b="1" kern="0" dirty="0">
                <a:solidFill>
                  <a:srgbClr val="000000">
                    <a:lumMod val="65000"/>
                    <a:lumOff val="35000"/>
                  </a:srgbClr>
                </a:solidFill>
                <a:latin typeface="BIZ UDPゴシック" panose="020B0400000000000000" pitchFamily="50" charset="-128"/>
                <a:ea typeface="BIZ UDPゴシック" panose="020B0400000000000000" pitchFamily="50" charset="-128"/>
                <a:cs typeface="Meiryo UI" pitchFamily="50" charset="-128"/>
              </a:rPr>
              <a:t>　・ 歯科治療に関する本人</a:t>
            </a:r>
            <a:r>
              <a:rPr lang="en-US" altLang="ja-JP" sz="2000" b="1" kern="0" dirty="0">
                <a:solidFill>
                  <a:srgbClr val="000000">
                    <a:lumMod val="65000"/>
                    <a:lumOff val="35000"/>
                  </a:srgbClr>
                </a:solidFill>
                <a:latin typeface="BIZ UDPゴシック" panose="020B0400000000000000" pitchFamily="50" charset="-128"/>
                <a:ea typeface="BIZ UDPゴシック" panose="020B0400000000000000" pitchFamily="50" charset="-128"/>
                <a:cs typeface="Meiryo UI" pitchFamily="50" charset="-128"/>
              </a:rPr>
              <a:t>･</a:t>
            </a:r>
            <a:r>
              <a:rPr lang="ja-JP" altLang="en-US" sz="2000" b="1" kern="0" dirty="0">
                <a:solidFill>
                  <a:srgbClr val="000000">
                    <a:lumMod val="65000"/>
                    <a:lumOff val="35000"/>
                  </a:srgbClr>
                </a:solidFill>
                <a:latin typeface="BIZ UDPゴシック" panose="020B0400000000000000" pitchFamily="50" charset="-128"/>
                <a:ea typeface="BIZ UDPゴシック" panose="020B0400000000000000" pitchFamily="50" charset="-128"/>
                <a:cs typeface="Meiryo UI" pitchFamily="50" charset="-128"/>
              </a:rPr>
              <a:t>家族の協力や満足度が向上する。</a:t>
            </a:r>
            <a:endParaRPr lang="en-US" altLang="ja-JP" sz="2000" b="1" kern="0" dirty="0">
              <a:solidFill>
                <a:srgbClr val="000000">
                  <a:lumMod val="65000"/>
                  <a:lumOff val="35000"/>
                </a:srgbClr>
              </a:solidFill>
              <a:latin typeface="BIZ UDPゴシック" panose="020B0400000000000000" pitchFamily="50" charset="-128"/>
              <a:ea typeface="BIZ UDPゴシック" panose="020B0400000000000000" pitchFamily="50" charset="-128"/>
              <a:cs typeface="Meiryo UI" pitchFamily="50" charset="-128"/>
            </a:endParaRPr>
          </a:p>
        </p:txBody>
      </p:sp>
      <p:sp>
        <p:nvSpPr>
          <p:cNvPr id="11" name="角丸四角形 7">
            <a:extLst>
              <a:ext uri="{FF2B5EF4-FFF2-40B4-BE49-F238E27FC236}">
                <a16:creationId xmlns:a16="http://schemas.microsoft.com/office/drawing/2014/main" id="{CD968F96-A4E8-439E-85CC-96FDDCE08C2E}"/>
              </a:ext>
            </a:extLst>
          </p:cNvPr>
          <p:cNvSpPr>
            <a:spLocks noChangeArrowheads="1"/>
          </p:cNvSpPr>
          <p:nvPr/>
        </p:nvSpPr>
        <p:spPr bwMode="auto">
          <a:xfrm>
            <a:off x="541420" y="3947921"/>
            <a:ext cx="8105489" cy="1085344"/>
          </a:xfrm>
          <a:prstGeom prst="roundRect">
            <a:avLst>
              <a:gd name="adj" fmla="val 15214"/>
            </a:avLst>
          </a:prstGeom>
          <a:noFill/>
          <a:ln w="28575" algn="ctr">
            <a:solidFill>
              <a:schemeClr val="accent1">
                <a:lumMod val="50000"/>
              </a:schemeClr>
            </a:solidFill>
            <a:round/>
            <a:headEnd/>
            <a:tailEnd/>
          </a:ln>
          <a:extLst>
            <a:ext uri="{909E8E84-426E-40DD-AFC4-6F175D3DCCD1}">
              <a14:hiddenFill xmlns:a14="http://schemas.microsoft.com/office/drawing/2010/main">
                <a:solidFill>
                  <a:srgbClr val="CCC1D9">
                    <a:alpha val="70195"/>
                  </a:srgbClr>
                </a:solidFill>
              </a14:hiddenFill>
            </a:ext>
          </a:extLst>
        </p:spPr>
        <p:txBody>
          <a:bodyPr lIns="61350" tIns="61350" bIns="6135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779173" eaLnBrk="1" hangingPunct="1">
              <a:spcBef>
                <a:spcPct val="0"/>
              </a:spcBef>
              <a:spcAft>
                <a:spcPts val="511"/>
              </a:spcAft>
              <a:buFontTx/>
              <a:buNone/>
              <a:defRPr/>
            </a:pPr>
            <a:r>
              <a:rPr lang="ja-JP" altLang="en-US" sz="1278" dirty="0">
                <a:solidFill>
                  <a:srgbClr val="000000"/>
                </a:solidFill>
                <a:latin typeface="BIZ UDPゴシック" panose="020B0400000000000000" pitchFamily="50" charset="-128"/>
                <a:ea typeface="BIZ UDPゴシック" panose="020B0400000000000000" pitchFamily="50" charset="-128"/>
              </a:rPr>
              <a:t>　</a:t>
            </a:r>
            <a:endParaRPr lang="ja-JP" altLang="en-US" sz="1278" b="1" dirty="0">
              <a:solidFill>
                <a:srgbClr val="FF0000"/>
              </a:solidFill>
              <a:latin typeface="BIZ UDPゴシック" panose="020B0400000000000000" pitchFamily="50" charset="-128"/>
              <a:ea typeface="BIZ UDPゴシック" panose="020B0400000000000000" pitchFamily="50" charset="-128"/>
            </a:endParaRPr>
          </a:p>
        </p:txBody>
      </p:sp>
      <p:sp>
        <p:nvSpPr>
          <p:cNvPr id="17" name="角丸四角形 7">
            <a:extLst>
              <a:ext uri="{FF2B5EF4-FFF2-40B4-BE49-F238E27FC236}">
                <a16:creationId xmlns:a16="http://schemas.microsoft.com/office/drawing/2014/main" id="{0792F95E-949E-4084-871A-A7DDBDCD5756}"/>
              </a:ext>
            </a:extLst>
          </p:cNvPr>
          <p:cNvSpPr>
            <a:spLocks noChangeArrowheads="1"/>
          </p:cNvSpPr>
          <p:nvPr/>
        </p:nvSpPr>
        <p:spPr bwMode="auto">
          <a:xfrm>
            <a:off x="541420" y="5431809"/>
            <a:ext cx="8105489" cy="1079912"/>
          </a:xfrm>
          <a:prstGeom prst="roundRect">
            <a:avLst>
              <a:gd name="adj" fmla="val 15194"/>
            </a:avLst>
          </a:prstGeom>
          <a:noFill/>
          <a:ln w="28575" algn="ctr">
            <a:solidFill>
              <a:srgbClr val="996633"/>
            </a:solidFill>
            <a:round/>
            <a:headEnd/>
            <a:tailEnd/>
          </a:ln>
          <a:extLst>
            <a:ext uri="{909E8E84-426E-40DD-AFC4-6F175D3DCCD1}">
              <a14:hiddenFill xmlns:a14="http://schemas.microsoft.com/office/drawing/2010/main">
                <a:solidFill>
                  <a:srgbClr val="CCC1D9">
                    <a:alpha val="70195"/>
                  </a:srgbClr>
                </a:solidFill>
              </a14:hiddenFill>
            </a:ext>
          </a:extLst>
        </p:spPr>
        <p:txBody>
          <a:bodyPr lIns="61350" tIns="61350" bIns="6135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779173" eaLnBrk="1" hangingPunct="1">
              <a:spcBef>
                <a:spcPct val="0"/>
              </a:spcBef>
              <a:spcAft>
                <a:spcPts val="511"/>
              </a:spcAft>
              <a:buFontTx/>
              <a:buNone/>
              <a:defRPr/>
            </a:pPr>
            <a:r>
              <a:rPr lang="ja-JP" altLang="en-US" sz="1278" dirty="0">
                <a:solidFill>
                  <a:srgbClr val="000000"/>
                </a:solidFill>
                <a:latin typeface="BIZ UDPゴシック" panose="020B0400000000000000" pitchFamily="50" charset="-128"/>
                <a:ea typeface="BIZ UDPゴシック" panose="020B0400000000000000" pitchFamily="50" charset="-128"/>
              </a:rPr>
              <a:t>　</a:t>
            </a:r>
            <a:endParaRPr lang="ja-JP" altLang="en-US" sz="1278" b="1" dirty="0">
              <a:solidFill>
                <a:srgbClr val="FF0000"/>
              </a:solidFill>
              <a:latin typeface="BIZ UDPゴシック" panose="020B0400000000000000" pitchFamily="50" charset="-128"/>
              <a:ea typeface="BIZ UDPゴシック" panose="020B0400000000000000" pitchFamily="50" charset="-128"/>
            </a:endParaRPr>
          </a:p>
        </p:txBody>
      </p:sp>
      <p:sp>
        <p:nvSpPr>
          <p:cNvPr id="19" name="角丸四角形 7">
            <a:extLst>
              <a:ext uri="{FF2B5EF4-FFF2-40B4-BE49-F238E27FC236}">
                <a16:creationId xmlns:a16="http://schemas.microsoft.com/office/drawing/2014/main" id="{EE3EE16D-08F5-4A2E-A407-D379D424F0FA}"/>
              </a:ext>
            </a:extLst>
          </p:cNvPr>
          <p:cNvSpPr>
            <a:spLocks noChangeArrowheads="1"/>
          </p:cNvSpPr>
          <p:nvPr/>
        </p:nvSpPr>
        <p:spPr bwMode="auto">
          <a:xfrm>
            <a:off x="792000" y="1114377"/>
            <a:ext cx="2650447" cy="427552"/>
          </a:xfrm>
          <a:prstGeom prst="roundRect">
            <a:avLst>
              <a:gd name="adj" fmla="val 50000"/>
            </a:avLst>
          </a:prstGeom>
          <a:solidFill>
            <a:srgbClr val="649600"/>
          </a:solidFill>
          <a:ln w="28575" algn="ctr">
            <a:noFill/>
            <a:round/>
            <a:headEnd/>
            <a:tailEnd/>
          </a:ln>
        </p:spPr>
        <p:txBody>
          <a:bodyPr lIns="61350" tIns="61350" bIns="6135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779173" eaLnBrk="1" hangingPunct="1">
              <a:spcBef>
                <a:spcPct val="0"/>
              </a:spcBef>
              <a:spcAft>
                <a:spcPts val="511"/>
              </a:spcAft>
              <a:buFontTx/>
              <a:buNone/>
              <a:defRPr/>
            </a:pPr>
            <a:r>
              <a:rPr lang="ja-JP" altLang="en-US" sz="1278" dirty="0">
                <a:solidFill>
                  <a:srgbClr val="FFFFFF"/>
                </a:solidFill>
                <a:latin typeface="BIZ UDPゴシック" panose="020B0400000000000000" pitchFamily="50" charset="-128"/>
                <a:ea typeface="BIZ UDPゴシック" panose="020B0400000000000000" pitchFamily="50" charset="-128"/>
              </a:rPr>
              <a:t>　</a:t>
            </a:r>
            <a:endParaRPr lang="ja-JP" altLang="en-US" sz="1278" b="1" dirty="0">
              <a:solidFill>
                <a:srgbClr val="FFFFFF"/>
              </a:solidFill>
              <a:latin typeface="BIZ UDPゴシック" panose="020B0400000000000000" pitchFamily="50" charset="-128"/>
              <a:ea typeface="BIZ UDPゴシック" panose="020B0400000000000000" pitchFamily="50" charset="-128"/>
            </a:endParaRPr>
          </a:p>
        </p:txBody>
      </p:sp>
      <p:sp>
        <p:nvSpPr>
          <p:cNvPr id="21" name="角丸四角形 7">
            <a:extLst>
              <a:ext uri="{FF2B5EF4-FFF2-40B4-BE49-F238E27FC236}">
                <a16:creationId xmlns:a16="http://schemas.microsoft.com/office/drawing/2014/main" id="{722534A9-64AF-423A-A26E-5BA26BE4BC57}"/>
              </a:ext>
            </a:extLst>
          </p:cNvPr>
          <p:cNvSpPr>
            <a:spLocks noChangeArrowheads="1"/>
          </p:cNvSpPr>
          <p:nvPr/>
        </p:nvSpPr>
        <p:spPr bwMode="auto">
          <a:xfrm>
            <a:off x="792000" y="3693206"/>
            <a:ext cx="3054174" cy="461665"/>
          </a:xfrm>
          <a:prstGeom prst="roundRect">
            <a:avLst>
              <a:gd name="adj" fmla="val 50000"/>
            </a:avLst>
          </a:prstGeom>
          <a:solidFill>
            <a:schemeClr val="accent1">
              <a:lumMod val="50000"/>
            </a:schemeClr>
          </a:solidFill>
          <a:ln w="28575" algn="ctr">
            <a:noFill/>
            <a:round/>
            <a:headEnd/>
            <a:tailEnd/>
          </a:ln>
        </p:spPr>
        <p:txBody>
          <a:bodyPr lIns="61350" tIns="61350" bIns="6135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779173" eaLnBrk="1" hangingPunct="1">
              <a:spcBef>
                <a:spcPct val="0"/>
              </a:spcBef>
              <a:spcAft>
                <a:spcPts val="511"/>
              </a:spcAft>
              <a:buFontTx/>
              <a:buNone/>
              <a:defRPr/>
            </a:pPr>
            <a:r>
              <a:rPr lang="ja-JP" altLang="en-US" sz="1278" dirty="0">
                <a:solidFill>
                  <a:srgbClr val="FFFFFF"/>
                </a:solidFill>
                <a:latin typeface="BIZ UDPゴシック" panose="020B0400000000000000" pitchFamily="50" charset="-128"/>
                <a:ea typeface="BIZ UDPゴシック" panose="020B0400000000000000" pitchFamily="50" charset="-128"/>
              </a:rPr>
              <a:t>　</a:t>
            </a:r>
            <a:endParaRPr lang="ja-JP" altLang="en-US" sz="1278" b="1" dirty="0">
              <a:solidFill>
                <a:srgbClr val="FFFFFF"/>
              </a:solidFill>
              <a:latin typeface="BIZ UDPゴシック" panose="020B0400000000000000" pitchFamily="50" charset="-128"/>
              <a:ea typeface="BIZ UDPゴシック" panose="020B0400000000000000" pitchFamily="50" charset="-128"/>
            </a:endParaRPr>
          </a:p>
        </p:txBody>
      </p:sp>
      <p:sp>
        <p:nvSpPr>
          <p:cNvPr id="25" name="角丸四角形 7">
            <a:extLst>
              <a:ext uri="{FF2B5EF4-FFF2-40B4-BE49-F238E27FC236}">
                <a16:creationId xmlns:a16="http://schemas.microsoft.com/office/drawing/2014/main" id="{0079467C-53FE-4ECA-A420-DE70B7E2ECB8}"/>
              </a:ext>
            </a:extLst>
          </p:cNvPr>
          <p:cNvSpPr>
            <a:spLocks noChangeArrowheads="1"/>
          </p:cNvSpPr>
          <p:nvPr/>
        </p:nvSpPr>
        <p:spPr bwMode="auto">
          <a:xfrm>
            <a:off x="792000" y="5179110"/>
            <a:ext cx="4031012" cy="457235"/>
          </a:xfrm>
          <a:prstGeom prst="roundRect">
            <a:avLst>
              <a:gd name="adj" fmla="val 50000"/>
            </a:avLst>
          </a:prstGeom>
          <a:solidFill>
            <a:srgbClr val="996633"/>
          </a:solidFill>
          <a:ln w="28575" algn="ctr">
            <a:noFill/>
            <a:round/>
            <a:headEnd/>
            <a:tailEnd/>
          </a:ln>
        </p:spPr>
        <p:txBody>
          <a:bodyPr lIns="61350" tIns="61350" bIns="6135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779173" eaLnBrk="1" hangingPunct="1">
              <a:spcBef>
                <a:spcPct val="0"/>
              </a:spcBef>
              <a:spcAft>
                <a:spcPts val="511"/>
              </a:spcAft>
              <a:buFontTx/>
              <a:buNone/>
              <a:defRPr/>
            </a:pPr>
            <a:r>
              <a:rPr lang="ja-JP" altLang="en-US" sz="1278" dirty="0">
                <a:solidFill>
                  <a:srgbClr val="000000"/>
                </a:solidFill>
                <a:latin typeface="BIZ UDPゴシック" panose="020B0400000000000000" pitchFamily="50" charset="-128"/>
                <a:ea typeface="BIZ UDPゴシック" panose="020B0400000000000000" pitchFamily="50" charset="-128"/>
              </a:rPr>
              <a:t>　</a:t>
            </a:r>
            <a:endParaRPr lang="ja-JP" altLang="en-US" sz="1278" b="1" dirty="0">
              <a:solidFill>
                <a:srgbClr val="FF0000"/>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AD1F31C5-6635-4C15-825A-A22CEBB1307D}"/>
              </a:ext>
            </a:extLst>
          </p:cNvPr>
          <p:cNvSpPr txBox="1"/>
          <p:nvPr/>
        </p:nvSpPr>
        <p:spPr>
          <a:xfrm>
            <a:off x="1034246" y="5174680"/>
            <a:ext cx="3788765" cy="461665"/>
          </a:xfrm>
          <a:prstGeom prst="rect">
            <a:avLst/>
          </a:prstGeom>
          <a:noFill/>
          <a:ln w="25400">
            <a:noFill/>
          </a:ln>
        </p:spPr>
        <p:txBody>
          <a:bodyPr wrap="square">
            <a:spAutoFit/>
          </a:bodyPr>
          <a:lstStyle/>
          <a:p>
            <a:pPr defTabSz="844083" eaLnBrk="1" fontAlgn="auto" hangingPunct="1">
              <a:spcBef>
                <a:spcPts val="2215"/>
              </a:spcBef>
              <a:spcAft>
                <a:spcPts val="0"/>
              </a:spcAft>
              <a:defRPr/>
            </a:pPr>
            <a:r>
              <a:rPr kumimoji="0" lang="ja-JP" altLang="en-US" sz="2400" b="1" dirty="0">
                <a:solidFill>
                  <a:srgbClr val="FFFFFF"/>
                </a:solidFill>
                <a:latin typeface="BIZ UDPゴシック" panose="020B0400000000000000" pitchFamily="50" charset="-128"/>
                <a:ea typeface="BIZ UDPゴシック" panose="020B0400000000000000" pitchFamily="50" charset="-128"/>
                <a:cs typeface="Meiryo UI" pitchFamily="50" charset="-128"/>
              </a:rPr>
              <a:t>かかりつけ薬局・薬剤師</a:t>
            </a:r>
            <a:endParaRPr kumimoji="0" lang="en-US" altLang="ja-JP" sz="24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p:txBody>
      </p:sp>
      <p:sp>
        <p:nvSpPr>
          <p:cNvPr id="8" name="テキスト ボックス 7">
            <a:extLst>
              <a:ext uri="{FF2B5EF4-FFF2-40B4-BE49-F238E27FC236}">
                <a16:creationId xmlns:a16="http://schemas.microsoft.com/office/drawing/2014/main" id="{A280004E-41A9-428A-8732-68029FC8CA01}"/>
              </a:ext>
            </a:extLst>
          </p:cNvPr>
          <p:cNvSpPr txBox="1"/>
          <p:nvPr/>
        </p:nvSpPr>
        <p:spPr>
          <a:xfrm>
            <a:off x="1140403" y="1088179"/>
            <a:ext cx="2398161" cy="461665"/>
          </a:xfrm>
          <a:prstGeom prst="rect">
            <a:avLst/>
          </a:prstGeom>
          <a:noFill/>
          <a:ln w="25400">
            <a:noFill/>
          </a:ln>
        </p:spPr>
        <p:txBody>
          <a:bodyPr wrap="square">
            <a:spAutoFit/>
          </a:bodyPr>
          <a:lstStyle/>
          <a:p>
            <a:pPr defTabSz="422041" eaLnBrk="1" fontAlgn="auto" hangingPunct="1">
              <a:spcBef>
                <a:spcPts val="554"/>
              </a:spcBef>
              <a:spcAft>
                <a:spcPts val="0"/>
              </a:spcAft>
              <a:defRPr/>
            </a:pPr>
            <a:r>
              <a:rPr kumimoji="0" lang="ja-JP" altLang="en-US" sz="2400" b="1" dirty="0">
                <a:solidFill>
                  <a:srgbClr val="FFFFFF"/>
                </a:solidFill>
                <a:latin typeface="BIZ UDPゴシック" panose="020B0400000000000000" pitchFamily="50" charset="-128"/>
                <a:ea typeface="BIZ UDPゴシック" panose="020B0400000000000000" pitchFamily="50" charset="-128"/>
                <a:cs typeface="Meiryo UI" pitchFamily="50" charset="-128"/>
              </a:rPr>
              <a:t>かかりつけ医</a:t>
            </a:r>
            <a:endParaRPr kumimoji="0" lang="en-US" altLang="ja-JP" sz="24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p:txBody>
      </p:sp>
      <p:sp>
        <p:nvSpPr>
          <p:cNvPr id="10" name="テキスト ボックス 9">
            <a:extLst>
              <a:ext uri="{FF2B5EF4-FFF2-40B4-BE49-F238E27FC236}">
                <a16:creationId xmlns:a16="http://schemas.microsoft.com/office/drawing/2014/main" id="{1250925B-73F3-4994-8279-35983956CD62}"/>
              </a:ext>
            </a:extLst>
          </p:cNvPr>
          <p:cNvSpPr txBox="1"/>
          <p:nvPr/>
        </p:nvSpPr>
        <p:spPr>
          <a:xfrm>
            <a:off x="1087520" y="3667825"/>
            <a:ext cx="3054174" cy="461665"/>
          </a:xfrm>
          <a:prstGeom prst="rect">
            <a:avLst/>
          </a:prstGeom>
          <a:noFill/>
          <a:ln w="25400">
            <a:noFill/>
          </a:ln>
        </p:spPr>
        <p:txBody>
          <a:bodyPr wrap="square">
            <a:spAutoFit/>
          </a:bodyPr>
          <a:lstStyle/>
          <a:p>
            <a:pPr defTabSz="422041" eaLnBrk="1" fontAlgn="auto" hangingPunct="1">
              <a:spcBef>
                <a:spcPts val="2215"/>
              </a:spcBef>
              <a:spcAft>
                <a:spcPts val="0"/>
              </a:spcAft>
              <a:defRPr/>
            </a:pPr>
            <a:r>
              <a:rPr kumimoji="0" lang="ja-JP" altLang="en-US" sz="2400" b="1" dirty="0">
                <a:solidFill>
                  <a:srgbClr val="FFFFFF"/>
                </a:solidFill>
                <a:latin typeface="BIZ UDPゴシック" panose="020B0400000000000000" pitchFamily="50" charset="-128"/>
                <a:ea typeface="BIZ UDPゴシック" panose="020B0400000000000000" pitchFamily="50" charset="-128"/>
                <a:cs typeface="Meiryo UI" pitchFamily="50" charset="-128"/>
              </a:rPr>
              <a:t>かかりつけ歯科医</a:t>
            </a:r>
            <a:endParaRPr kumimoji="0" lang="en-US" altLang="ja-JP" sz="24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p:txBody>
      </p:sp>
      <p:sp>
        <p:nvSpPr>
          <p:cNvPr id="5" name="Rectangle 4">
            <a:extLst>
              <a:ext uri="{FF2B5EF4-FFF2-40B4-BE49-F238E27FC236}">
                <a16:creationId xmlns:a16="http://schemas.microsoft.com/office/drawing/2014/main" id="{1B594561-F78E-4C41-AECF-BC31AA88F949}"/>
              </a:ext>
            </a:extLst>
          </p:cNvPr>
          <p:cNvSpPr>
            <a:spLocks noChangeArrowheads="1"/>
          </p:cNvSpPr>
          <p:nvPr/>
        </p:nvSpPr>
        <p:spPr bwMode="auto">
          <a:xfrm>
            <a:off x="132907" y="-57336"/>
            <a:ext cx="8878186" cy="788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eaLnBrk="1" fontAlgn="auto" hangingPunct="1">
              <a:spcBef>
                <a:spcPct val="0"/>
              </a:spcBef>
              <a:spcAft>
                <a:spcPts val="0"/>
              </a:spcAft>
              <a:buFontTx/>
              <a:buNone/>
              <a:defRPr/>
            </a:pPr>
            <a:r>
              <a:rPr lang="ja-JP" altLang="en-US" b="1" dirty="0">
                <a:solidFill>
                  <a:srgbClr val="FFFFFF"/>
                </a:solidFill>
                <a:latin typeface="BIZ UDPゴシック" panose="020B0400000000000000" pitchFamily="50" charset="-128"/>
                <a:ea typeface="BIZ UDPゴシック" panose="020B0400000000000000" pitchFamily="50" charset="-128"/>
              </a:rPr>
              <a:t>医師・歯科医師・薬剤師の連携の意義</a:t>
            </a:r>
            <a:endParaRPr lang="en-US" altLang="ja-JP" b="1" dirty="0">
              <a:solidFill>
                <a:srgbClr val="FFFFFF"/>
              </a:solidFill>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7D8B5EAB-D574-4DF2-A8FE-C7DCFE28274A}"/>
              </a:ext>
            </a:extLst>
          </p:cNvPr>
          <p:cNvSpPr txBox="1"/>
          <p:nvPr/>
        </p:nvSpPr>
        <p:spPr>
          <a:xfrm>
            <a:off x="-1" y="710695"/>
            <a:ext cx="1748590" cy="338554"/>
          </a:xfrm>
          <a:prstGeom prst="rect">
            <a:avLst/>
          </a:prstGeom>
          <a:noFill/>
          <a:ln w="25400">
            <a:noFill/>
          </a:ln>
        </p:spPr>
        <p:txBody>
          <a:bodyPr wrap="square">
            <a:spAutoFit/>
          </a:bodyPr>
          <a:lstStyle/>
          <a:p>
            <a:pPr algn="ctr"/>
            <a:r>
              <a:rPr lang="en-US" altLang="ja-JP" sz="1600" b="1" dirty="0">
                <a:solidFill>
                  <a:prstClr val="black"/>
                </a:solidFill>
                <a:latin typeface="BIZ UDPゴシック" panose="020B0400000000000000" pitchFamily="50" charset="-128"/>
                <a:ea typeface="BIZ UDPゴシック" panose="020B0400000000000000" pitchFamily="50" charset="-128"/>
              </a:rPr>
              <a:t>〔</a:t>
            </a:r>
            <a:r>
              <a:rPr lang="ja-JP" altLang="en-US" sz="1600" b="1" dirty="0">
                <a:solidFill>
                  <a:prstClr val="black"/>
                </a:solidFill>
                <a:latin typeface="BIZ UDPゴシック" panose="020B0400000000000000" pitchFamily="50" charset="-128"/>
                <a:ea typeface="BIZ UDPゴシック" panose="020B0400000000000000" pitchFamily="50" charset="-128"/>
              </a:rPr>
              <a:t>歯・薬 追補 </a:t>
            </a:r>
            <a:r>
              <a:rPr lang="en-US" altLang="ja-JP" sz="1600" b="1" dirty="0">
                <a:solidFill>
                  <a:prstClr val="black"/>
                </a:solidFill>
                <a:latin typeface="BIZ UDPゴシック" panose="020B0400000000000000" pitchFamily="50" charset="-128"/>
                <a:ea typeface="BIZ UDPゴシック" panose="020B0400000000000000" pitchFamily="50" charset="-128"/>
              </a:rPr>
              <a:t>10〕</a:t>
            </a:r>
            <a:endParaRPr lang="ja-JP" altLang="en-US" sz="1600" b="1"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41315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9" name="AutoShape 32"/>
          <p:cNvSpPr>
            <a:spLocks noChangeArrowheads="1"/>
          </p:cNvSpPr>
          <p:nvPr/>
        </p:nvSpPr>
        <p:spPr bwMode="auto">
          <a:xfrm>
            <a:off x="2589793" y="4133393"/>
            <a:ext cx="419100" cy="2159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p>
            <a:pPr algn="ctr" defTabSz="935038" eaLnBrk="1" hangingPunct="1">
              <a:defRPr/>
            </a:pPr>
            <a:r>
              <a:rPr lang="ja-JP" altLang="en-US" sz="1100">
                <a:solidFill>
                  <a:srgbClr val="FFFFFF"/>
                </a:solidFill>
                <a:latin typeface="BIZ UDPゴシック" panose="020B0400000000000000" pitchFamily="50" charset="-128"/>
                <a:ea typeface="BIZ UDPゴシック" panose="020B0400000000000000" pitchFamily="50" charset="-128"/>
              </a:rPr>
              <a:t>支援</a:t>
            </a:r>
          </a:p>
        </p:txBody>
      </p:sp>
      <p:sp>
        <p:nvSpPr>
          <p:cNvPr id="148516" name="Oval 43"/>
          <p:cNvSpPr>
            <a:spLocks noChangeArrowheads="1"/>
          </p:cNvSpPr>
          <p:nvPr/>
        </p:nvSpPr>
        <p:spPr bwMode="auto">
          <a:xfrm>
            <a:off x="3798224" y="3140349"/>
            <a:ext cx="1547551" cy="1381125"/>
          </a:xfrm>
          <a:prstGeom prst="ellipse">
            <a:avLst/>
          </a:prstGeom>
          <a:noFill/>
          <a:ln w="57150">
            <a:solidFill>
              <a:srgbClr val="96969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148509" name="Rectangle 42"/>
          <p:cNvSpPr>
            <a:spLocks noChangeArrowheads="1"/>
          </p:cNvSpPr>
          <p:nvPr/>
        </p:nvSpPr>
        <p:spPr bwMode="auto">
          <a:xfrm>
            <a:off x="4086781" y="3433767"/>
            <a:ext cx="907913" cy="731521"/>
          </a:xfrm>
          <a:prstGeom prst="rect">
            <a:avLst/>
          </a:prstGeom>
          <a:noFill/>
          <a:ln>
            <a:noFill/>
          </a:ln>
        </p:spPr>
        <p:txBody>
          <a:bodyPr wrap="square" lIns="93511" tIns="46755" rIns="93511" bIns="46755">
            <a:spAutoFit/>
          </a:bodyPr>
          <a:lstStyle/>
          <a:p>
            <a:pPr algn="ctr" defTabSz="935038" eaLnBrk="1" hangingPunct="1">
              <a:spcBef>
                <a:spcPct val="30000"/>
              </a:spcBef>
              <a:defRPr/>
            </a:pP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本人</a:t>
            </a:r>
            <a:endParaRPr lang="en-US" altLang="ja-JP" sz="18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algn="ctr" defTabSz="935038" eaLnBrk="1" hangingPunct="1">
              <a:spcBef>
                <a:spcPct val="30000"/>
              </a:spcBef>
              <a:defRPr/>
            </a:pP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家族</a:t>
            </a:r>
          </a:p>
        </p:txBody>
      </p:sp>
      <p:sp>
        <p:nvSpPr>
          <p:cNvPr id="148497" name="Text Box 74"/>
          <p:cNvSpPr txBox="1">
            <a:spLocks noChangeArrowheads="1"/>
          </p:cNvSpPr>
          <p:nvPr/>
        </p:nvSpPr>
        <p:spPr bwMode="auto">
          <a:xfrm>
            <a:off x="1760724" y="3382468"/>
            <a:ext cx="13096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かかりつけ医</a:t>
            </a:r>
          </a:p>
        </p:txBody>
      </p:sp>
      <p:sp>
        <p:nvSpPr>
          <p:cNvPr id="69" name="Text Box 74"/>
          <p:cNvSpPr txBox="1">
            <a:spLocks noChangeArrowheads="1"/>
          </p:cNvSpPr>
          <p:nvPr/>
        </p:nvSpPr>
        <p:spPr bwMode="auto">
          <a:xfrm>
            <a:off x="1843368" y="2647061"/>
            <a:ext cx="18219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（訪問）看護師</a:t>
            </a:r>
          </a:p>
        </p:txBody>
      </p:sp>
      <p:sp>
        <p:nvSpPr>
          <p:cNvPr id="73" name="Text Box 74"/>
          <p:cNvSpPr txBox="1">
            <a:spLocks noChangeArrowheads="1"/>
          </p:cNvSpPr>
          <p:nvPr/>
        </p:nvSpPr>
        <p:spPr bwMode="auto">
          <a:xfrm>
            <a:off x="5882643" y="3472159"/>
            <a:ext cx="12421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薬剤師</a:t>
            </a:r>
          </a:p>
        </p:txBody>
      </p:sp>
      <p:sp>
        <p:nvSpPr>
          <p:cNvPr id="75" name="Text Box 74"/>
          <p:cNvSpPr txBox="1">
            <a:spLocks noChangeArrowheads="1"/>
          </p:cNvSpPr>
          <p:nvPr/>
        </p:nvSpPr>
        <p:spPr bwMode="auto">
          <a:xfrm>
            <a:off x="1763947" y="4924672"/>
            <a:ext cx="16774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リハ職（</a:t>
            </a:r>
            <a:r>
              <a:rPr lang="en-US" altLang="ja-JP"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OT</a:t>
            </a: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r>
              <a:rPr lang="en-US" altLang="ja-JP"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PT</a:t>
            </a: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p>
        </p:txBody>
      </p:sp>
      <p:sp>
        <p:nvSpPr>
          <p:cNvPr id="77" name="Text Box 74"/>
          <p:cNvSpPr txBox="1">
            <a:spLocks noChangeArrowheads="1"/>
          </p:cNvSpPr>
          <p:nvPr/>
        </p:nvSpPr>
        <p:spPr bwMode="auto">
          <a:xfrm>
            <a:off x="5345775" y="4922221"/>
            <a:ext cx="34607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相談員（社会福祉士・精神保健福祉士）</a:t>
            </a:r>
            <a:endParaRPr lang="en-US" altLang="ja-JP" sz="14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78" name="Text Box 94"/>
          <p:cNvSpPr txBox="1">
            <a:spLocks noChangeArrowheads="1"/>
          </p:cNvSpPr>
          <p:nvPr/>
        </p:nvSpPr>
        <p:spPr bwMode="auto">
          <a:xfrm>
            <a:off x="6000909" y="1055941"/>
            <a:ext cx="2810162"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90488" indent="-90488" eaLnBrk="1" hangingPunct="1">
              <a:spcBef>
                <a:spcPct val="10000"/>
              </a:spcBef>
              <a:defRPr/>
            </a:pPr>
            <a:r>
              <a:rPr lang="ja-JP" altLang="en-US" sz="1200" b="1" dirty="0">
                <a:solidFill>
                  <a:srgbClr val="2D2D8A">
                    <a:lumMod val="60000"/>
                    <a:lumOff val="40000"/>
                  </a:srgbClr>
                </a:solidFill>
                <a:latin typeface="BIZ UDPゴシック" panose="020B0400000000000000" pitchFamily="50" charset="-128"/>
                <a:ea typeface="BIZ UDPゴシック" panose="020B0400000000000000" pitchFamily="50" charset="-128"/>
                <a:cs typeface="Meiryo UI" pitchFamily="50" charset="-128"/>
              </a:rPr>
              <a:t>⦿歯科口腔疾患に対する治療と指導、意思決定支援</a:t>
            </a:r>
          </a:p>
          <a:p>
            <a:pPr marL="90488" indent="-90488" eaLnBrk="1" hangingPunct="1">
              <a:spcBef>
                <a:spcPct val="10000"/>
              </a:spcBef>
              <a:defRPr/>
            </a:pPr>
            <a:r>
              <a:rPr lang="ja-JP" altLang="en-US" sz="1200" b="1" dirty="0">
                <a:solidFill>
                  <a:srgbClr val="2D2D8A">
                    <a:lumMod val="60000"/>
                    <a:lumOff val="40000"/>
                  </a:srgbClr>
                </a:solidFill>
                <a:latin typeface="BIZ UDPゴシック" panose="020B0400000000000000" pitchFamily="50" charset="-128"/>
                <a:ea typeface="BIZ UDPゴシック" panose="020B0400000000000000" pitchFamily="50" charset="-128"/>
                <a:cs typeface="Meiryo UI" pitchFamily="50" charset="-128"/>
              </a:rPr>
              <a:t>⦿口腔健康管理（認知症があることによって変化する口腔機能や口腔衛生状態、摂食嚥下機能への対応）</a:t>
            </a:r>
          </a:p>
          <a:p>
            <a:pPr marL="90488" indent="-90488" eaLnBrk="1" hangingPunct="1">
              <a:spcBef>
                <a:spcPct val="10000"/>
              </a:spcBef>
              <a:defRPr/>
            </a:pPr>
            <a:r>
              <a:rPr lang="ja-JP" altLang="en-US" sz="1200" b="1" dirty="0">
                <a:solidFill>
                  <a:srgbClr val="2D2D8A">
                    <a:lumMod val="60000"/>
                    <a:lumOff val="40000"/>
                  </a:srgbClr>
                </a:solidFill>
                <a:latin typeface="BIZ UDPゴシック" panose="020B0400000000000000" pitchFamily="50" charset="-128"/>
                <a:ea typeface="BIZ UDPゴシック" panose="020B0400000000000000" pitchFamily="50" charset="-128"/>
                <a:cs typeface="Meiryo UI" pitchFamily="50" charset="-128"/>
              </a:rPr>
              <a:t>⦿歯科口腔疾患に関する二次医療機関等との連携・受療支援　など</a:t>
            </a:r>
          </a:p>
        </p:txBody>
      </p:sp>
      <p:sp>
        <p:nvSpPr>
          <p:cNvPr id="79" name="Text Box 94"/>
          <p:cNvSpPr txBox="1">
            <a:spLocks noChangeArrowheads="1"/>
          </p:cNvSpPr>
          <p:nvPr/>
        </p:nvSpPr>
        <p:spPr bwMode="auto">
          <a:xfrm>
            <a:off x="139614" y="3798144"/>
            <a:ext cx="2997416"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10000"/>
              </a:spcBef>
              <a:defRPr/>
            </a:pPr>
            <a:r>
              <a:rPr lang="ja-JP" altLang="en-US" sz="1200" b="1" dirty="0">
                <a:solidFill>
                  <a:srgbClr val="D67F00"/>
                </a:solidFill>
                <a:latin typeface="BIZ UDPゴシック" panose="020B0400000000000000" pitchFamily="50" charset="-128"/>
                <a:ea typeface="BIZ UDPゴシック" panose="020B0400000000000000" pitchFamily="50" charset="-128"/>
                <a:cs typeface="Meiryo UI" pitchFamily="50" charset="-128"/>
              </a:rPr>
              <a:t>⦿身体疾患に対する治療</a:t>
            </a:r>
          </a:p>
          <a:p>
            <a:pPr eaLnBrk="1" hangingPunct="1">
              <a:spcBef>
                <a:spcPct val="10000"/>
              </a:spcBef>
              <a:defRPr/>
            </a:pPr>
            <a:r>
              <a:rPr lang="ja-JP" altLang="en-US" sz="1200" b="1" dirty="0">
                <a:solidFill>
                  <a:srgbClr val="D67F00"/>
                </a:solidFill>
                <a:latin typeface="BIZ UDPゴシック" panose="020B0400000000000000" pitchFamily="50" charset="-128"/>
                <a:ea typeface="BIZ UDPゴシック" panose="020B0400000000000000" pitchFamily="50" charset="-128"/>
                <a:cs typeface="Meiryo UI" pitchFamily="50" charset="-128"/>
              </a:rPr>
              <a:t>⦿認知症の症状やせん妄への対応</a:t>
            </a:r>
          </a:p>
          <a:p>
            <a:pPr eaLnBrk="1" hangingPunct="1">
              <a:spcBef>
                <a:spcPct val="10000"/>
              </a:spcBef>
              <a:defRPr/>
            </a:pPr>
            <a:r>
              <a:rPr lang="ja-JP" altLang="en-US" sz="1200" b="1" dirty="0">
                <a:solidFill>
                  <a:srgbClr val="D67F00"/>
                </a:solidFill>
                <a:latin typeface="BIZ UDPゴシック" panose="020B0400000000000000" pitchFamily="50" charset="-128"/>
                <a:ea typeface="BIZ UDPゴシック" panose="020B0400000000000000" pitchFamily="50" charset="-128"/>
                <a:cs typeface="Meiryo UI" pitchFamily="50" charset="-128"/>
              </a:rPr>
              <a:t>⦿認知症の人とその家族に対する、</a:t>
            </a:r>
            <a:endParaRPr lang="en-US" altLang="ja-JP" sz="1200" b="1" dirty="0">
              <a:solidFill>
                <a:srgbClr val="D67F00"/>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ct val="10000"/>
              </a:spcBef>
              <a:defRPr/>
            </a:pPr>
            <a:r>
              <a:rPr lang="ja-JP" altLang="en-US" sz="1200" b="1" dirty="0">
                <a:solidFill>
                  <a:srgbClr val="D67F00"/>
                </a:solidFill>
                <a:latin typeface="BIZ UDPゴシック" panose="020B0400000000000000" pitchFamily="50" charset="-128"/>
                <a:ea typeface="BIZ UDPゴシック" panose="020B0400000000000000" pitchFamily="50" charset="-128"/>
                <a:cs typeface="Meiryo UI" pitchFamily="50" charset="-128"/>
              </a:rPr>
              <a:t>  適切な情報提供と意思決定支援　など</a:t>
            </a:r>
            <a:endParaRPr lang="en-US" altLang="ja-JP" sz="1200" b="1" dirty="0">
              <a:solidFill>
                <a:srgbClr val="D67F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80" name="Text Box 94"/>
          <p:cNvSpPr txBox="1">
            <a:spLocks noChangeArrowheads="1"/>
          </p:cNvSpPr>
          <p:nvPr/>
        </p:nvSpPr>
        <p:spPr bwMode="auto">
          <a:xfrm>
            <a:off x="6116382" y="3855967"/>
            <a:ext cx="2830359"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90488" indent="-90488" eaLnBrk="1" hangingPunct="1">
              <a:spcBef>
                <a:spcPct val="10000"/>
              </a:spcBef>
              <a:defRPr/>
            </a:pPr>
            <a:r>
              <a:rPr lang="ja-JP" altLang="en-US" sz="1200" b="1" dirty="0">
                <a:solidFill>
                  <a:srgbClr val="CF594D"/>
                </a:solidFill>
                <a:latin typeface="BIZ UDPゴシック" panose="020B0400000000000000" pitchFamily="50" charset="-128"/>
                <a:ea typeface="BIZ UDPゴシック" panose="020B0400000000000000" pitchFamily="50" charset="-128"/>
                <a:cs typeface="Meiryo UI" pitchFamily="50" charset="-128"/>
              </a:rPr>
              <a:t>⦿残薬確認を含む服薬アドヒアランスの確認</a:t>
            </a:r>
          </a:p>
          <a:p>
            <a:pPr marL="90488" indent="-90488" eaLnBrk="1" hangingPunct="1">
              <a:spcBef>
                <a:spcPct val="10000"/>
              </a:spcBef>
              <a:defRPr/>
            </a:pPr>
            <a:r>
              <a:rPr lang="ja-JP" altLang="en-US" sz="1200" b="1" dirty="0">
                <a:solidFill>
                  <a:srgbClr val="CF594D"/>
                </a:solidFill>
                <a:latin typeface="BIZ UDPゴシック" panose="020B0400000000000000" pitchFamily="50" charset="-128"/>
                <a:ea typeface="BIZ UDPゴシック" panose="020B0400000000000000" pitchFamily="50" charset="-128"/>
                <a:cs typeface="Meiryo UI" pitchFamily="50" charset="-128"/>
              </a:rPr>
              <a:t>⦿服薬指導を含む薬剤管理支援</a:t>
            </a:r>
          </a:p>
          <a:p>
            <a:pPr marL="90488" indent="-90488" eaLnBrk="1" hangingPunct="1">
              <a:spcBef>
                <a:spcPct val="10000"/>
              </a:spcBef>
              <a:defRPr/>
            </a:pPr>
            <a:r>
              <a:rPr lang="ja-JP" altLang="en-US" sz="1200" b="1" dirty="0">
                <a:solidFill>
                  <a:srgbClr val="CF594D"/>
                </a:solidFill>
                <a:latin typeface="BIZ UDPゴシック" panose="020B0400000000000000" pitchFamily="50" charset="-128"/>
                <a:ea typeface="BIZ UDPゴシック" panose="020B0400000000000000" pitchFamily="50" charset="-128"/>
                <a:cs typeface="Meiryo UI" pitchFamily="50" charset="-128"/>
              </a:rPr>
              <a:t>⦿薬物療法の効果・副作用の確認　など</a:t>
            </a:r>
          </a:p>
        </p:txBody>
      </p:sp>
      <p:sp>
        <p:nvSpPr>
          <p:cNvPr id="7" name="左右矢印 6"/>
          <p:cNvSpPr/>
          <p:nvPr/>
        </p:nvSpPr>
        <p:spPr bwMode="auto">
          <a:xfrm rot="18639031">
            <a:off x="5189667" y="2921466"/>
            <a:ext cx="576483" cy="299435"/>
          </a:xfrm>
          <a:prstGeom prst="leftRightArrow">
            <a:avLst/>
          </a:prstGeom>
          <a:solidFill>
            <a:schemeClr val="bg1"/>
          </a:solidFill>
          <a:ln w="222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87" name="左右矢印 86"/>
          <p:cNvSpPr/>
          <p:nvPr/>
        </p:nvSpPr>
        <p:spPr bwMode="auto">
          <a:xfrm>
            <a:off x="3216508" y="3625623"/>
            <a:ext cx="461618" cy="299435"/>
          </a:xfrm>
          <a:prstGeom prst="leftRightArrow">
            <a:avLst/>
          </a:prstGeom>
          <a:solidFill>
            <a:schemeClr val="bg1"/>
          </a:solidFill>
          <a:ln w="222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88" name="左右矢印 87"/>
          <p:cNvSpPr/>
          <p:nvPr/>
        </p:nvSpPr>
        <p:spPr bwMode="auto">
          <a:xfrm rot="13298972">
            <a:off x="3403280" y="2966049"/>
            <a:ext cx="576483" cy="299435"/>
          </a:xfrm>
          <a:prstGeom prst="leftRightArrow">
            <a:avLst/>
          </a:prstGeom>
          <a:solidFill>
            <a:schemeClr val="bg1"/>
          </a:solidFill>
          <a:ln w="222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89" name="左右矢印 88"/>
          <p:cNvSpPr/>
          <p:nvPr/>
        </p:nvSpPr>
        <p:spPr bwMode="auto">
          <a:xfrm>
            <a:off x="5465874" y="3625623"/>
            <a:ext cx="473186" cy="299435"/>
          </a:xfrm>
          <a:prstGeom prst="leftRightArrow">
            <a:avLst/>
          </a:prstGeom>
          <a:solidFill>
            <a:schemeClr val="bg1"/>
          </a:solidFill>
          <a:ln w="222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nvGrpSpPr>
          <p:cNvPr id="59" name="グループ化 58"/>
          <p:cNvGrpSpPr/>
          <p:nvPr/>
        </p:nvGrpSpPr>
        <p:grpSpPr>
          <a:xfrm>
            <a:off x="3957904" y="3607150"/>
            <a:ext cx="228600" cy="497010"/>
            <a:chOff x="5726649" y="2437966"/>
            <a:chExt cx="228600" cy="497010"/>
          </a:xfrm>
        </p:grpSpPr>
        <p:sp>
          <p:nvSpPr>
            <p:cNvPr id="60" name="円/楕円 59"/>
            <p:cNvSpPr/>
            <p:nvPr/>
          </p:nvSpPr>
          <p:spPr bwMode="auto">
            <a:xfrm>
              <a:off x="5743575" y="2437966"/>
              <a:ext cx="200025" cy="195897"/>
            </a:xfrm>
            <a:prstGeom prst="ellipse">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61" name="円弧 60"/>
            <p:cNvSpPr/>
            <p:nvPr/>
          </p:nvSpPr>
          <p:spPr bwMode="auto">
            <a:xfrm>
              <a:off x="5726649" y="2633863"/>
              <a:ext cx="228600" cy="301113"/>
            </a:xfrm>
            <a:prstGeom prst="arc">
              <a:avLst>
                <a:gd name="adj1" fmla="val 10715292"/>
                <a:gd name="adj2" fmla="val 0"/>
              </a:avLst>
            </a:prstGeom>
            <a:noFill/>
            <a:ln w="412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grpSp>
        <p:nvGrpSpPr>
          <p:cNvPr id="62" name="グループ化 61"/>
          <p:cNvGrpSpPr/>
          <p:nvPr/>
        </p:nvGrpSpPr>
        <p:grpSpPr>
          <a:xfrm>
            <a:off x="4957111" y="3607150"/>
            <a:ext cx="228600" cy="497010"/>
            <a:chOff x="5726649" y="2437966"/>
            <a:chExt cx="228600" cy="497010"/>
          </a:xfrm>
        </p:grpSpPr>
        <p:sp>
          <p:nvSpPr>
            <p:cNvPr id="63" name="円/楕円 62"/>
            <p:cNvSpPr/>
            <p:nvPr/>
          </p:nvSpPr>
          <p:spPr bwMode="auto">
            <a:xfrm>
              <a:off x="5743575" y="2437966"/>
              <a:ext cx="200025" cy="195897"/>
            </a:xfrm>
            <a:prstGeom prst="ellipse">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64" name="円弧 63"/>
            <p:cNvSpPr/>
            <p:nvPr/>
          </p:nvSpPr>
          <p:spPr bwMode="auto">
            <a:xfrm>
              <a:off x="5726649" y="2633863"/>
              <a:ext cx="228600" cy="301113"/>
            </a:xfrm>
            <a:prstGeom prst="arc">
              <a:avLst>
                <a:gd name="adj1" fmla="val 10715292"/>
                <a:gd name="adj2" fmla="val 0"/>
              </a:avLst>
            </a:prstGeom>
            <a:noFill/>
            <a:ln w="412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sp>
        <p:nvSpPr>
          <p:cNvPr id="50" name="左右矢印 6">
            <a:extLst>
              <a:ext uri="{FF2B5EF4-FFF2-40B4-BE49-F238E27FC236}">
                <a16:creationId xmlns:a16="http://schemas.microsoft.com/office/drawing/2014/main" id="{13DFA5C3-9BD7-4945-9017-DA9564D17B12}"/>
              </a:ext>
            </a:extLst>
          </p:cNvPr>
          <p:cNvSpPr/>
          <p:nvPr/>
        </p:nvSpPr>
        <p:spPr bwMode="auto">
          <a:xfrm rot="18963138">
            <a:off x="3347993" y="4469175"/>
            <a:ext cx="576483" cy="299435"/>
          </a:xfrm>
          <a:prstGeom prst="leftRightArrow">
            <a:avLst/>
          </a:prstGeom>
          <a:solidFill>
            <a:schemeClr val="bg1"/>
          </a:solidFill>
          <a:ln w="222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52" name="左右矢印 87">
            <a:extLst>
              <a:ext uri="{FF2B5EF4-FFF2-40B4-BE49-F238E27FC236}">
                <a16:creationId xmlns:a16="http://schemas.microsoft.com/office/drawing/2014/main" id="{BEB123E7-F71E-42DA-99F9-3242C4473BEC}"/>
              </a:ext>
            </a:extLst>
          </p:cNvPr>
          <p:cNvSpPr/>
          <p:nvPr/>
        </p:nvSpPr>
        <p:spPr bwMode="auto">
          <a:xfrm rot="13224174">
            <a:off x="5177632" y="4427861"/>
            <a:ext cx="576483" cy="299435"/>
          </a:xfrm>
          <a:prstGeom prst="leftRightArrow">
            <a:avLst/>
          </a:prstGeom>
          <a:solidFill>
            <a:schemeClr val="bg1"/>
          </a:solidFill>
          <a:ln w="222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53" name="Text Box 94">
            <a:extLst>
              <a:ext uri="{FF2B5EF4-FFF2-40B4-BE49-F238E27FC236}">
                <a16:creationId xmlns:a16="http://schemas.microsoft.com/office/drawing/2014/main" id="{7834D865-0875-4005-B0C7-4D553655E2BA}"/>
              </a:ext>
            </a:extLst>
          </p:cNvPr>
          <p:cNvSpPr txBox="1">
            <a:spLocks noChangeArrowheads="1"/>
          </p:cNvSpPr>
          <p:nvPr/>
        </p:nvSpPr>
        <p:spPr bwMode="auto">
          <a:xfrm>
            <a:off x="438687" y="5329624"/>
            <a:ext cx="2432791" cy="125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10000"/>
              </a:spcBef>
              <a:defRPr/>
            </a:pPr>
            <a:r>
              <a:rPr lang="ja-JP" altLang="en-US" sz="1200" b="1" dirty="0">
                <a:solidFill>
                  <a:srgbClr val="7C7C82"/>
                </a:solidFill>
                <a:latin typeface="BIZ UDPゴシック" panose="020B0400000000000000" pitchFamily="50" charset="-128"/>
                <a:ea typeface="BIZ UDPゴシック" panose="020B0400000000000000" pitchFamily="50" charset="-128"/>
                <a:cs typeface="Meiryo UI" pitchFamily="50" charset="-128"/>
              </a:rPr>
              <a:t>⦿基本的動作能力の回復</a:t>
            </a:r>
          </a:p>
          <a:p>
            <a:pPr marL="180975" indent="-180975" eaLnBrk="1" hangingPunct="1">
              <a:spcBef>
                <a:spcPct val="10000"/>
              </a:spcBef>
              <a:defRPr/>
            </a:pPr>
            <a:r>
              <a:rPr lang="ja-JP" altLang="en-US" sz="1200" b="1" dirty="0">
                <a:solidFill>
                  <a:srgbClr val="7C7C82"/>
                </a:solidFill>
                <a:latin typeface="BIZ UDPゴシック" panose="020B0400000000000000" pitchFamily="50" charset="-128"/>
                <a:ea typeface="BIZ UDPゴシック" panose="020B0400000000000000" pitchFamily="50" charset="-128"/>
                <a:cs typeface="Meiryo UI" pitchFamily="50" charset="-128"/>
              </a:rPr>
              <a:t>⦿応用的動作能力、社会的適応能力の回復</a:t>
            </a:r>
          </a:p>
          <a:p>
            <a:pPr marL="180975" indent="-180975" eaLnBrk="1" hangingPunct="1">
              <a:spcBef>
                <a:spcPct val="10000"/>
              </a:spcBef>
              <a:defRPr/>
            </a:pPr>
            <a:r>
              <a:rPr lang="ja-JP" altLang="en-US" sz="1200" b="1" dirty="0">
                <a:solidFill>
                  <a:srgbClr val="7C7C82"/>
                </a:solidFill>
                <a:latin typeface="BIZ UDPゴシック" panose="020B0400000000000000" pitchFamily="50" charset="-128"/>
                <a:ea typeface="BIZ UDPゴシック" panose="020B0400000000000000" pitchFamily="50" charset="-128"/>
                <a:cs typeface="Meiryo UI" pitchFamily="50" charset="-128"/>
              </a:rPr>
              <a:t>⦿言語聴覚能力の回復</a:t>
            </a:r>
            <a:endParaRPr lang="en-US" altLang="ja-JP" sz="1200" b="1" dirty="0">
              <a:solidFill>
                <a:srgbClr val="7C7C82"/>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spcBef>
                <a:spcPct val="10000"/>
              </a:spcBef>
              <a:defRPr/>
            </a:pPr>
            <a:r>
              <a:rPr lang="ja-JP" altLang="en-US" sz="1200" b="1" dirty="0">
                <a:solidFill>
                  <a:srgbClr val="7C7C82"/>
                </a:solidFill>
                <a:latin typeface="BIZ UDPゴシック" panose="020B0400000000000000" pitchFamily="50" charset="-128"/>
                <a:ea typeface="BIZ UDPゴシック" panose="020B0400000000000000" pitchFamily="50" charset="-128"/>
                <a:cs typeface="Meiryo UI" pitchFamily="50" charset="-128"/>
              </a:rPr>
              <a:t>⦿</a:t>
            </a:r>
            <a:r>
              <a:rPr lang="ja-JP" altLang="en-US" sz="1200" b="1" kern="0" dirty="0">
                <a:solidFill>
                  <a:srgbClr val="7C7C82"/>
                </a:solidFill>
                <a:latin typeface="BIZ UDPゴシック" panose="020B0400000000000000" pitchFamily="50" charset="-128"/>
                <a:ea typeface="BIZ UDPゴシック" panose="020B0400000000000000" pitchFamily="50" charset="-128"/>
                <a:cs typeface="Meiryo UI" pitchFamily="50" charset="-128"/>
              </a:rPr>
              <a:t>日常生活活動や社会参加機能の評価情報の提供</a:t>
            </a:r>
            <a:r>
              <a:rPr lang="ja-JP" altLang="en-US" sz="1200" b="1" dirty="0">
                <a:solidFill>
                  <a:srgbClr val="7C7C82"/>
                </a:solidFill>
                <a:latin typeface="BIZ UDPゴシック" panose="020B0400000000000000" pitchFamily="50" charset="-128"/>
                <a:ea typeface="BIZ UDPゴシック" panose="020B0400000000000000" pitchFamily="50" charset="-128"/>
                <a:cs typeface="Meiryo UI" pitchFamily="50" charset="-128"/>
              </a:rPr>
              <a:t>　など</a:t>
            </a:r>
          </a:p>
        </p:txBody>
      </p:sp>
      <p:sp>
        <p:nvSpPr>
          <p:cNvPr id="55" name="左右矢印 86">
            <a:extLst>
              <a:ext uri="{FF2B5EF4-FFF2-40B4-BE49-F238E27FC236}">
                <a16:creationId xmlns:a16="http://schemas.microsoft.com/office/drawing/2014/main" id="{0B81806E-938A-4C63-A43C-D1BED2F63BD5}"/>
              </a:ext>
            </a:extLst>
          </p:cNvPr>
          <p:cNvSpPr/>
          <p:nvPr/>
        </p:nvSpPr>
        <p:spPr bwMode="auto">
          <a:xfrm rot="5400000">
            <a:off x="4327795" y="4721757"/>
            <a:ext cx="455435" cy="299435"/>
          </a:xfrm>
          <a:prstGeom prst="leftRightArrow">
            <a:avLst/>
          </a:prstGeom>
          <a:solidFill>
            <a:schemeClr val="bg1"/>
          </a:solidFill>
          <a:ln w="222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58" name="テキスト ボックス 57">
            <a:extLst>
              <a:ext uri="{FF2B5EF4-FFF2-40B4-BE49-F238E27FC236}">
                <a16:creationId xmlns:a16="http://schemas.microsoft.com/office/drawing/2014/main" id="{5207F0AF-5707-4828-B016-D58B807D7A9B}"/>
              </a:ext>
            </a:extLst>
          </p:cNvPr>
          <p:cNvSpPr txBox="1"/>
          <p:nvPr/>
        </p:nvSpPr>
        <p:spPr>
          <a:xfrm>
            <a:off x="3412670" y="5385354"/>
            <a:ext cx="2176818" cy="307777"/>
          </a:xfrm>
          <a:prstGeom prst="rect">
            <a:avLst/>
          </a:prstGeom>
          <a:noFill/>
          <a:ln w="25400">
            <a:noFill/>
          </a:ln>
        </p:spPr>
        <p:txBody>
          <a:bodyPr wrap="square">
            <a:spAutoFit/>
          </a:bodyPr>
          <a:lstStyle/>
          <a:p>
            <a:pPr algn="ctr">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介護職員</a:t>
            </a:r>
            <a:r>
              <a:rPr lang="ja-JP" altLang="en-US" sz="1400" b="1" dirty="0">
                <a:solidFill>
                  <a:srgbClr val="000000"/>
                </a:solidFill>
                <a:latin typeface="BIZ UDPゴシック" panose="020B0400000000000000" pitchFamily="50" charset="-128"/>
                <a:ea typeface="BIZ UDPゴシック" panose="020B0400000000000000" pitchFamily="50" charset="-128"/>
              </a:rPr>
              <a:t>（介護福祉士）</a:t>
            </a:r>
            <a:endParaRPr lang="ja-JP" altLang="en-US" sz="1400" dirty="0">
              <a:solidFill>
                <a:srgbClr val="000000"/>
              </a:solidFill>
            </a:endParaRPr>
          </a:p>
        </p:txBody>
      </p:sp>
      <p:sp>
        <p:nvSpPr>
          <p:cNvPr id="71" name="Text Box 74"/>
          <p:cNvSpPr txBox="1">
            <a:spLocks noChangeArrowheads="1"/>
          </p:cNvSpPr>
          <p:nvPr/>
        </p:nvSpPr>
        <p:spPr bwMode="auto">
          <a:xfrm>
            <a:off x="3753887" y="2059715"/>
            <a:ext cx="15875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ケアマネジャー</a:t>
            </a:r>
          </a:p>
        </p:txBody>
      </p:sp>
      <p:sp>
        <p:nvSpPr>
          <p:cNvPr id="67" name="Text Box 74">
            <a:extLst>
              <a:ext uri="{FF2B5EF4-FFF2-40B4-BE49-F238E27FC236}">
                <a16:creationId xmlns:a16="http://schemas.microsoft.com/office/drawing/2014/main" id="{AA51ABD9-DA8C-48DC-A5D6-7318C460619B}"/>
              </a:ext>
            </a:extLst>
          </p:cNvPr>
          <p:cNvSpPr txBox="1">
            <a:spLocks noChangeArrowheads="1"/>
          </p:cNvSpPr>
          <p:nvPr/>
        </p:nvSpPr>
        <p:spPr bwMode="auto">
          <a:xfrm>
            <a:off x="5838223" y="2655383"/>
            <a:ext cx="10008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歯科医師</a:t>
            </a:r>
          </a:p>
        </p:txBody>
      </p:sp>
      <p:sp>
        <p:nvSpPr>
          <p:cNvPr id="84" name="Text Box 94">
            <a:extLst>
              <a:ext uri="{FF2B5EF4-FFF2-40B4-BE49-F238E27FC236}">
                <a16:creationId xmlns:a16="http://schemas.microsoft.com/office/drawing/2014/main" id="{1F149520-70D8-43A3-B177-912D9AE0555F}"/>
              </a:ext>
            </a:extLst>
          </p:cNvPr>
          <p:cNvSpPr txBox="1">
            <a:spLocks noChangeArrowheads="1"/>
          </p:cNvSpPr>
          <p:nvPr/>
        </p:nvSpPr>
        <p:spPr bwMode="auto">
          <a:xfrm>
            <a:off x="6000909" y="5366037"/>
            <a:ext cx="2656050" cy="123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180975" indent="-180975" eaLnBrk="1" hangingPunct="1">
              <a:spcBef>
                <a:spcPct val="10000"/>
              </a:spcBef>
              <a:defRPr/>
            </a:pPr>
            <a:r>
              <a:rPr lang="ja-JP" altLang="en-US" sz="1200" b="1" dirty="0">
                <a:solidFill>
                  <a:srgbClr val="A6CA64"/>
                </a:solidFill>
                <a:latin typeface="BIZ UDPゴシック" panose="020B0400000000000000" pitchFamily="50" charset="-128"/>
                <a:ea typeface="BIZ UDPゴシック" panose="020B0400000000000000" pitchFamily="50" charset="-128"/>
                <a:cs typeface="Meiryo UI" pitchFamily="50" charset="-128"/>
              </a:rPr>
              <a:t>⦿アドボカシー</a:t>
            </a:r>
            <a:r>
              <a:rPr lang="en-US" altLang="ja-JP" sz="1200" b="1" dirty="0">
                <a:solidFill>
                  <a:srgbClr val="A6CA64"/>
                </a:solidFill>
                <a:latin typeface="BIZ UDPゴシック" panose="020B0400000000000000" pitchFamily="50" charset="-128"/>
                <a:ea typeface="BIZ UDPゴシック" panose="020B0400000000000000" pitchFamily="50" charset="-128"/>
                <a:cs typeface="Meiryo UI" pitchFamily="50" charset="-128"/>
              </a:rPr>
              <a:t>...</a:t>
            </a:r>
            <a:r>
              <a:rPr lang="ja-JP" altLang="en-US" sz="1200" b="1" dirty="0">
                <a:solidFill>
                  <a:srgbClr val="A6CA64"/>
                </a:solidFill>
                <a:latin typeface="BIZ UDPゴシック" panose="020B0400000000000000" pitchFamily="50" charset="-128"/>
                <a:ea typeface="BIZ UDPゴシック" panose="020B0400000000000000" pitchFamily="50" charset="-128"/>
                <a:cs typeface="Meiryo UI" pitchFamily="50" charset="-128"/>
              </a:rPr>
              <a:t>本人・家族の考え・気持ちの代弁</a:t>
            </a:r>
          </a:p>
          <a:p>
            <a:pPr marL="180975" indent="-180975" eaLnBrk="1" hangingPunct="1">
              <a:spcBef>
                <a:spcPct val="10000"/>
              </a:spcBef>
              <a:defRPr/>
            </a:pPr>
            <a:r>
              <a:rPr lang="ja-JP" altLang="en-US" sz="1200" b="1" dirty="0">
                <a:solidFill>
                  <a:srgbClr val="A6CA64"/>
                </a:solidFill>
                <a:latin typeface="BIZ UDPゴシック" panose="020B0400000000000000" pitchFamily="50" charset="-128"/>
                <a:ea typeface="BIZ UDPゴシック" panose="020B0400000000000000" pitchFamily="50" charset="-128"/>
                <a:cs typeface="Meiryo UI" pitchFamily="50" charset="-128"/>
              </a:rPr>
              <a:t>⦿退院計画の支援</a:t>
            </a:r>
            <a:r>
              <a:rPr lang="en-US" altLang="ja-JP" sz="1200" b="1" dirty="0">
                <a:solidFill>
                  <a:srgbClr val="A6CA64"/>
                </a:solidFill>
                <a:latin typeface="BIZ UDPゴシック" panose="020B0400000000000000" pitchFamily="50" charset="-128"/>
                <a:ea typeface="BIZ UDPゴシック" panose="020B0400000000000000" pitchFamily="50" charset="-128"/>
                <a:cs typeface="Meiryo UI" pitchFamily="50" charset="-128"/>
              </a:rPr>
              <a:t>...</a:t>
            </a:r>
            <a:r>
              <a:rPr lang="ja-JP" altLang="en-US" sz="1200" b="1" dirty="0">
                <a:solidFill>
                  <a:srgbClr val="A6CA64"/>
                </a:solidFill>
                <a:latin typeface="BIZ UDPゴシック" panose="020B0400000000000000" pitchFamily="50" charset="-128"/>
                <a:ea typeface="BIZ UDPゴシック" panose="020B0400000000000000" pitchFamily="50" charset="-128"/>
                <a:cs typeface="Meiryo UI" pitchFamily="50" charset="-128"/>
              </a:rPr>
              <a:t>退院後の生活設計の支援援</a:t>
            </a:r>
            <a:endParaRPr lang="en-US" altLang="ja-JP" sz="1200" b="1" dirty="0">
              <a:solidFill>
                <a:srgbClr val="A6CA64"/>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spcBef>
                <a:spcPct val="10000"/>
              </a:spcBef>
              <a:defRPr/>
            </a:pPr>
            <a:r>
              <a:rPr lang="ja-JP" altLang="en-US" sz="1200" b="1" dirty="0">
                <a:solidFill>
                  <a:srgbClr val="A6CA64"/>
                </a:solidFill>
                <a:latin typeface="BIZ UDPゴシック" panose="020B0400000000000000" pitchFamily="50" charset="-128"/>
                <a:ea typeface="BIZ UDPゴシック" panose="020B0400000000000000" pitchFamily="50" charset="-128"/>
                <a:cs typeface="Meiryo UI" pitchFamily="50" charset="-128"/>
              </a:rPr>
              <a:t>⦿利用可能なフォーマル・インフォーマルサービスを紹介・仲介　など</a:t>
            </a:r>
            <a:endParaRPr lang="en-US" altLang="ja-JP" sz="1200" b="1" dirty="0">
              <a:solidFill>
                <a:srgbClr val="A6CA64"/>
              </a:solidFill>
              <a:latin typeface="BIZ UDPゴシック" panose="020B0400000000000000" pitchFamily="50" charset="-128"/>
              <a:ea typeface="BIZ UDPゴシック" panose="020B0400000000000000" pitchFamily="50" charset="-128"/>
              <a:cs typeface="Meiryo UI" pitchFamily="50" charset="-128"/>
            </a:endParaRPr>
          </a:p>
        </p:txBody>
      </p:sp>
      <p:sp>
        <p:nvSpPr>
          <p:cNvPr id="86" name="Text Box 94">
            <a:extLst>
              <a:ext uri="{FF2B5EF4-FFF2-40B4-BE49-F238E27FC236}">
                <a16:creationId xmlns:a16="http://schemas.microsoft.com/office/drawing/2014/main" id="{DF183487-AB4B-4FE2-822A-BB7F32521EE5}"/>
              </a:ext>
            </a:extLst>
          </p:cNvPr>
          <p:cNvSpPr txBox="1">
            <a:spLocks noChangeArrowheads="1"/>
          </p:cNvSpPr>
          <p:nvPr/>
        </p:nvSpPr>
        <p:spPr bwMode="auto">
          <a:xfrm>
            <a:off x="2902714" y="776374"/>
            <a:ext cx="2979929" cy="121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180975" indent="-180975" eaLnBrk="1" hangingPunct="1">
              <a:spcBef>
                <a:spcPct val="10000"/>
              </a:spcBef>
              <a:defRPr/>
            </a:pPr>
            <a:r>
              <a:rPr lang="ja-JP" altLang="en-US" sz="1200" b="1" dirty="0">
                <a:solidFill>
                  <a:srgbClr val="4BADB5"/>
                </a:solidFill>
                <a:latin typeface="BIZ UDPゴシック" panose="020B0400000000000000" pitchFamily="50" charset="-128"/>
                <a:ea typeface="BIZ UDPゴシック" panose="020B0400000000000000" pitchFamily="50" charset="-128"/>
                <a:cs typeface="Meiryo UI" pitchFamily="50" charset="-128"/>
              </a:rPr>
              <a:t>⦿介護予防・日常生活支援総合事業の対象者及び要支援者アセスメントやマネジメント、ケアプランづくり</a:t>
            </a:r>
            <a:endParaRPr lang="en-US" altLang="ja-JP" sz="1200" b="1" dirty="0">
              <a:solidFill>
                <a:srgbClr val="4BADB5"/>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spcBef>
                <a:spcPct val="10000"/>
              </a:spcBef>
              <a:defRPr/>
            </a:pPr>
            <a:r>
              <a:rPr lang="ja-JP" altLang="en-US" sz="1200" b="1" dirty="0">
                <a:solidFill>
                  <a:srgbClr val="4BADB5"/>
                </a:solidFill>
                <a:latin typeface="BIZ UDPゴシック" panose="020B0400000000000000" pitchFamily="50" charset="-128"/>
                <a:ea typeface="BIZ UDPゴシック" panose="020B0400000000000000" pitchFamily="50" charset="-128"/>
                <a:cs typeface="Meiryo UI" pitchFamily="50" charset="-128"/>
              </a:rPr>
              <a:t>⦿ケアチームをコーディネート、総合相談、個別相談、困難事例等対応、虐待対応等の権利擁護　など</a:t>
            </a:r>
          </a:p>
        </p:txBody>
      </p:sp>
      <p:sp>
        <p:nvSpPr>
          <p:cNvPr id="90" name="Text Box 94">
            <a:extLst>
              <a:ext uri="{FF2B5EF4-FFF2-40B4-BE49-F238E27FC236}">
                <a16:creationId xmlns:a16="http://schemas.microsoft.com/office/drawing/2014/main" id="{9613D8B9-F347-445A-87C7-A7C9FA3AB1B7}"/>
              </a:ext>
            </a:extLst>
          </p:cNvPr>
          <p:cNvSpPr txBox="1">
            <a:spLocks noChangeArrowheads="1"/>
          </p:cNvSpPr>
          <p:nvPr/>
        </p:nvSpPr>
        <p:spPr bwMode="auto">
          <a:xfrm>
            <a:off x="3031266" y="5788537"/>
            <a:ext cx="2907794"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180975" indent="-180975" eaLnBrk="1" hangingPunct="1">
              <a:spcBef>
                <a:spcPct val="10000"/>
              </a:spcBef>
              <a:defRPr/>
            </a:pPr>
            <a:r>
              <a:rPr lang="ja-JP" altLang="en-US" sz="1200" b="1" dirty="0">
                <a:solidFill>
                  <a:srgbClr val="FF9966"/>
                </a:solidFill>
                <a:latin typeface="BIZ UDPゴシック" panose="020B0400000000000000" pitchFamily="50" charset="-128"/>
                <a:ea typeface="BIZ UDPゴシック" panose="020B0400000000000000" pitchFamily="50" charset="-128"/>
                <a:cs typeface="Meiryo UI" pitchFamily="50" charset="-128"/>
              </a:rPr>
              <a:t>⦿食事、排泄、入浴、身支度など身体･心理等の状況に合わせた日常生活のケアの提供</a:t>
            </a:r>
          </a:p>
          <a:p>
            <a:pPr marL="180975" indent="-180975" eaLnBrk="1" hangingPunct="1">
              <a:spcBef>
                <a:spcPct val="10000"/>
              </a:spcBef>
              <a:defRPr/>
            </a:pPr>
            <a:r>
              <a:rPr lang="ja-JP" altLang="en-US" sz="1200" b="1" dirty="0">
                <a:solidFill>
                  <a:srgbClr val="FF9966"/>
                </a:solidFill>
                <a:latin typeface="BIZ UDPゴシック" panose="020B0400000000000000" pitchFamily="50" charset="-128"/>
                <a:ea typeface="BIZ UDPゴシック" panose="020B0400000000000000" pitchFamily="50" charset="-128"/>
                <a:cs typeface="Meiryo UI" pitchFamily="50" charset="-128"/>
              </a:rPr>
              <a:t>⦿生活に必要な居心地のよい環境を提供　など</a:t>
            </a:r>
          </a:p>
        </p:txBody>
      </p:sp>
      <p:sp>
        <p:nvSpPr>
          <p:cNvPr id="148510" name="Text Box 94"/>
          <p:cNvSpPr txBox="1">
            <a:spLocks noChangeArrowheads="1"/>
          </p:cNvSpPr>
          <p:nvPr/>
        </p:nvSpPr>
        <p:spPr bwMode="auto">
          <a:xfrm>
            <a:off x="268112" y="1331675"/>
            <a:ext cx="2291846" cy="1440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180975" indent="-180975" eaLnBrk="1" hangingPunct="1">
              <a:spcBef>
                <a:spcPct val="10000"/>
              </a:spcBef>
              <a:defRPr/>
            </a:pPr>
            <a:r>
              <a:rPr lang="ja-JP" altLang="en-US" sz="1200" b="1" dirty="0">
                <a:solidFill>
                  <a:srgbClr val="708C38"/>
                </a:solidFill>
                <a:latin typeface="BIZ UDPゴシック" panose="020B0400000000000000" pitchFamily="50" charset="-128"/>
                <a:ea typeface="BIZ UDPゴシック" panose="020B0400000000000000" pitchFamily="50" charset="-128"/>
                <a:cs typeface="Meiryo UI" pitchFamily="50" charset="-128"/>
              </a:rPr>
              <a:t>⦿日々の健康状態の把握</a:t>
            </a:r>
          </a:p>
          <a:p>
            <a:pPr marL="180975" indent="-180975" eaLnBrk="1" hangingPunct="1">
              <a:spcBef>
                <a:spcPct val="10000"/>
              </a:spcBef>
              <a:defRPr/>
            </a:pPr>
            <a:r>
              <a:rPr lang="ja-JP" altLang="en-US" sz="1200" b="1" dirty="0">
                <a:solidFill>
                  <a:srgbClr val="708C38"/>
                </a:solidFill>
                <a:latin typeface="BIZ UDPゴシック" panose="020B0400000000000000" pitchFamily="50" charset="-128"/>
                <a:ea typeface="BIZ UDPゴシック" panose="020B0400000000000000" pitchFamily="50" charset="-128"/>
                <a:cs typeface="Meiryo UI" pitchFamily="50" charset="-128"/>
              </a:rPr>
              <a:t>⦿本人のニーズに応じた生活の支援、環境調整</a:t>
            </a:r>
          </a:p>
          <a:p>
            <a:pPr marL="180975" indent="-180975" eaLnBrk="1" hangingPunct="1">
              <a:spcBef>
                <a:spcPct val="10000"/>
              </a:spcBef>
              <a:defRPr/>
            </a:pPr>
            <a:r>
              <a:rPr lang="ja-JP" altLang="en-US" sz="1200" b="1" dirty="0">
                <a:solidFill>
                  <a:srgbClr val="708C38"/>
                </a:solidFill>
                <a:latin typeface="BIZ UDPゴシック" panose="020B0400000000000000" pitchFamily="50" charset="-128"/>
                <a:ea typeface="BIZ UDPゴシック" panose="020B0400000000000000" pitchFamily="50" charset="-128"/>
                <a:cs typeface="Meiryo UI" pitchFamily="50" charset="-128"/>
              </a:rPr>
              <a:t>⦿本人の主体性の保持、自己決定の支援</a:t>
            </a:r>
          </a:p>
          <a:p>
            <a:pPr marL="180975" indent="-180975" eaLnBrk="1" hangingPunct="1">
              <a:spcBef>
                <a:spcPct val="10000"/>
              </a:spcBef>
              <a:defRPr/>
            </a:pPr>
            <a:r>
              <a:rPr lang="ja-JP" altLang="en-US" sz="1200" b="1" dirty="0">
                <a:solidFill>
                  <a:srgbClr val="708C38"/>
                </a:solidFill>
                <a:latin typeface="BIZ UDPゴシック" panose="020B0400000000000000" pitchFamily="50" charset="-128"/>
                <a:ea typeface="BIZ UDPゴシック" panose="020B0400000000000000" pitchFamily="50" charset="-128"/>
                <a:cs typeface="Meiryo UI" pitchFamily="50" charset="-128"/>
              </a:rPr>
              <a:t>⦿家族の介護負担感、健康状態などの把握　　など</a:t>
            </a:r>
          </a:p>
        </p:txBody>
      </p:sp>
      <p:sp>
        <p:nvSpPr>
          <p:cNvPr id="47" name="左右矢印 86">
            <a:extLst>
              <a:ext uri="{FF2B5EF4-FFF2-40B4-BE49-F238E27FC236}">
                <a16:creationId xmlns:a16="http://schemas.microsoft.com/office/drawing/2014/main" id="{0B81806E-938A-4C63-A43C-D1BED2F63BD5}"/>
              </a:ext>
            </a:extLst>
          </p:cNvPr>
          <p:cNvSpPr/>
          <p:nvPr/>
        </p:nvSpPr>
        <p:spPr bwMode="auto">
          <a:xfrm rot="5400000">
            <a:off x="4349015" y="2570220"/>
            <a:ext cx="455435" cy="299435"/>
          </a:xfrm>
          <a:prstGeom prst="leftRightArrow">
            <a:avLst/>
          </a:prstGeom>
          <a:solidFill>
            <a:schemeClr val="bg1"/>
          </a:solidFill>
          <a:ln w="222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2" name="角丸四角形 1"/>
          <p:cNvSpPr/>
          <p:nvPr/>
        </p:nvSpPr>
        <p:spPr bwMode="auto">
          <a:xfrm>
            <a:off x="1649173" y="3370604"/>
            <a:ext cx="1479032" cy="355780"/>
          </a:xfrm>
          <a:prstGeom prst="roundRect">
            <a:avLst>
              <a:gd name="adj" fmla="val 50000"/>
            </a:avLst>
          </a:prstGeom>
          <a:no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49" name="角丸四角形 48"/>
          <p:cNvSpPr/>
          <p:nvPr/>
        </p:nvSpPr>
        <p:spPr bwMode="auto">
          <a:xfrm>
            <a:off x="2131424" y="2624383"/>
            <a:ext cx="1293283" cy="355780"/>
          </a:xfrm>
          <a:prstGeom prst="roundRect">
            <a:avLst>
              <a:gd name="adj" fmla="val 50000"/>
            </a:avLst>
          </a:prstGeom>
          <a:no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54" name="角丸四角形 53"/>
          <p:cNvSpPr/>
          <p:nvPr/>
        </p:nvSpPr>
        <p:spPr bwMode="auto">
          <a:xfrm>
            <a:off x="3738174" y="2050788"/>
            <a:ext cx="1628250" cy="355780"/>
          </a:xfrm>
          <a:prstGeom prst="roundRect">
            <a:avLst>
              <a:gd name="adj" fmla="val 50000"/>
            </a:avLst>
          </a:prstGeom>
          <a:no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65" name="角丸四角形 64"/>
          <p:cNvSpPr/>
          <p:nvPr/>
        </p:nvSpPr>
        <p:spPr bwMode="auto">
          <a:xfrm>
            <a:off x="1783671" y="4892477"/>
            <a:ext cx="1644845" cy="355780"/>
          </a:xfrm>
          <a:prstGeom prst="roundRect">
            <a:avLst>
              <a:gd name="adj" fmla="val 50000"/>
            </a:avLst>
          </a:prstGeom>
          <a:no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66" name="角丸四角形 65"/>
          <p:cNvSpPr/>
          <p:nvPr/>
        </p:nvSpPr>
        <p:spPr bwMode="auto">
          <a:xfrm>
            <a:off x="5779272" y="2639899"/>
            <a:ext cx="1111322" cy="355780"/>
          </a:xfrm>
          <a:prstGeom prst="roundRect">
            <a:avLst>
              <a:gd name="adj" fmla="val 50000"/>
            </a:avLst>
          </a:prstGeom>
          <a:no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81" name="角丸四角形 80"/>
          <p:cNvSpPr/>
          <p:nvPr/>
        </p:nvSpPr>
        <p:spPr bwMode="auto">
          <a:xfrm>
            <a:off x="6000909" y="3447733"/>
            <a:ext cx="1056714" cy="355780"/>
          </a:xfrm>
          <a:prstGeom prst="roundRect">
            <a:avLst>
              <a:gd name="adj" fmla="val 50000"/>
            </a:avLst>
          </a:prstGeom>
          <a:no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82" name="角丸四角形 81"/>
          <p:cNvSpPr/>
          <p:nvPr/>
        </p:nvSpPr>
        <p:spPr bwMode="auto">
          <a:xfrm>
            <a:off x="5366424" y="4919482"/>
            <a:ext cx="3419467" cy="336381"/>
          </a:xfrm>
          <a:prstGeom prst="roundRect">
            <a:avLst>
              <a:gd name="adj" fmla="val 50000"/>
            </a:avLst>
          </a:prstGeom>
          <a:no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83" name="角丸四角形 82"/>
          <p:cNvSpPr/>
          <p:nvPr/>
        </p:nvSpPr>
        <p:spPr bwMode="auto">
          <a:xfrm>
            <a:off x="3401676" y="5356473"/>
            <a:ext cx="2187812" cy="355780"/>
          </a:xfrm>
          <a:prstGeom prst="roundRect">
            <a:avLst>
              <a:gd name="adj" fmla="val 50000"/>
            </a:avLst>
          </a:prstGeom>
          <a:no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46" name="正方形/長方形 45">
            <a:extLst>
              <a:ext uri="{FF2B5EF4-FFF2-40B4-BE49-F238E27FC236}">
                <a16:creationId xmlns:a16="http://schemas.microsoft.com/office/drawing/2014/main" id="{816660BC-93EE-4A1B-8750-A6C9C097EC80}"/>
              </a:ext>
            </a:extLst>
          </p:cNvPr>
          <p:cNvSpPr/>
          <p:nvPr/>
        </p:nvSpPr>
        <p:spPr>
          <a:xfrm>
            <a:off x="0" y="2875"/>
            <a:ext cx="9144000" cy="710695"/>
          </a:xfrm>
          <a:prstGeom prst="rect">
            <a:avLst/>
          </a:prstGeom>
          <a:gradFill flip="none" rotWithShape="1">
            <a:gsLst>
              <a:gs pos="20000">
                <a:srgbClr val="39837F"/>
              </a:gs>
              <a:gs pos="45000">
                <a:srgbClr val="39837F"/>
              </a:gs>
              <a:gs pos="55000">
                <a:srgbClr val="89743F"/>
              </a:gs>
              <a:gs pos="83000">
                <a:srgbClr val="89743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endParaRPr>
          </a:p>
        </p:txBody>
      </p:sp>
      <p:sp>
        <p:nvSpPr>
          <p:cNvPr id="48" name="Rectangle 3"/>
          <p:cNvSpPr txBox="1">
            <a:spLocks noChangeArrowheads="1"/>
          </p:cNvSpPr>
          <p:nvPr/>
        </p:nvSpPr>
        <p:spPr bwMode="auto">
          <a:xfrm>
            <a:off x="539819" y="82293"/>
            <a:ext cx="8229600" cy="552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eaLnBrk="1" hangingPunct="1"/>
            <a:r>
              <a:rPr lang="ja-JP" altLang="en-US" sz="3200" b="1" kern="0">
                <a:solidFill>
                  <a:schemeClr val="bg1"/>
                </a:solidFill>
                <a:latin typeface="BIZ UDPゴシック" panose="020B0400000000000000" pitchFamily="50" charset="-128"/>
                <a:ea typeface="BIZ UDPゴシック" panose="020B0400000000000000" pitchFamily="50" charset="-128"/>
                <a:cs typeface="Meiryo UI" pitchFamily="50" charset="-128"/>
              </a:rPr>
              <a:t>地域の多職種の役割</a:t>
            </a:r>
            <a:endParaRPr lang="ja-JP" altLang="en-US" sz="3200" b="1" kern="0" dirty="0">
              <a:solidFill>
                <a:schemeClr val="bg1"/>
              </a:solidFill>
              <a:latin typeface="BIZ UDPゴシック" panose="020B0400000000000000" pitchFamily="50" charset="-128"/>
              <a:ea typeface="BIZ UDPゴシック" panose="020B0400000000000000" pitchFamily="50" charset="-128"/>
              <a:cs typeface="Meiryo UI" pitchFamily="50" charset="-128"/>
            </a:endParaRPr>
          </a:p>
        </p:txBody>
      </p:sp>
      <p:sp>
        <p:nvSpPr>
          <p:cNvPr id="56" name="テキスト ボックス 55">
            <a:extLst>
              <a:ext uri="{FF2B5EF4-FFF2-40B4-BE49-F238E27FC236}">
                <a16:creationId xmlns:a16="http://schemas.microsoft.com/office/drawing/2014/main" id="{7D8B5EAB-D574-4DF2-A8FE-C7DCFE28274A}"/>
              </a:ext>
            </a:extLst>
          </p:cNvPr>
          <p:cNvSpPr txBox="1"/>
          <p:nvPr/>
        </p:nvSpPr>
        <p:spPr>
          <a:xfrm>
            <a:off x="-1" y="710695"/>
            <a:ext cx="1748590" cy="338554"/>
          </a:xfrm>
          <a:prstGeom prst="rect">
            <a:avLst/>
          </a:prstGeom>
          <a:noFill/>
          <a:ln w="25400">
            <a:noFill/>
          </a:ln>
        </p:spPr>
        <p:txBody>
          <a:bodyPr wrap="square">
            <a:spAutoFit/>
          </a:bodyPr>
          <a:lstStyle/>
          <a:p>
            <a:pPr algn="ctr"/>
            <a:r>
              <a:rPr lang="en-US" altLang="ja-JP" sz="1600" b="1" dirty="0">
                <a:solidFill>
                  <a:prstClr val="black"/>
                </a:solidFill>
                <a:latin typeface="BIZ UDPゴシック" panose="020B0400000000000000" pitchFamily="50" charset="-128"/>
                <a:ea typeface="BIZ UDPゴシック" panose="020B0400000000000000" pitchFamily="50" charset="-128"/>
              </a:rPr>
              <a:t>〔</a:t>
            </a:r>
            <a:r>
              <a:rPr lang="ja-JP" altLang="en-US" sz="1600" b="1" dirty="0">
                <a:solidFill>
                  <a:prstClr val="black"/>
                </a:solidFill>
                <a:latin typeface="BIZ UDPゴシック" panose="020B0400000000000000" pitchFamily="50" charset="-128"/>
                <a:ea typeface="BIZ UDPゴシック" panose="020B0400000000000000" pitchFamily="50" charset="-128"/>
              </a:rPr>
              <a:t>歯・薬 追補 </a:t>
            </a:r>
            <a:r>
              <a:rPr lang="en-US" altLang="ja-JP" sz="1600" b="1" dirty="0">
                <a:solidFill>
                  <a:prstClr val="black"/>
                </a:solidFill>
                <a:latin typeface="BIZ UDPゴシック" panose="020B0400000000000000" pitchFamily="50" charset="-128"/>
                <a:ea typeface="BIZ UDPゴシック" panose="020B0400000000000000" pitchFamily="50" charset="-128"/>
              </a:rPr>
              <a:t>11〕</a:t>
            </a:r>
            <a:endParaRPr lang="ja-JP" altLang="en-US" sz="1600" b="1"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20691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正方形/長方形 56">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gradFill flip="none" rotWithShape="1">
            <a:gsLst>
              <a:gs pos="20000">
                <a:srgbClr val="39837F"/>
              </a:gs>
              <a:gs pos="45000">
                <a:srgbClr val="39837F"/>
              </a:gs>
              <a:gs pos="55000">
                <a:srgbClr val="89743F"/>
              </a:gs>
              <a:gs pos="83000">
                <a:srgbClr val="89743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endParaRPr>
          </a:p>
        </p:txBody>
      </p:sp>
      <p:sp>
        <p:nvSpPr>
          <p:cNvPr id="8" name="円/楕円 18">
            <a:extLst>
              <a:ext uri="{FF2B5EF4-FFF2-40B4-BE49-F238E27FC236}">
                <a16:creationId xmlns:a16="http://schemas.microsoft.com/office/drawing/2014/main" id="{23EBB9AA-C0BD-44AA-B202-1E6EADCF0EAF}"/>
              </a:ext>
            </a:extLst>
          </p:cNvPr>
          <p:cNvSpPr/>
          <p:nvPr/>
        </p:nvSpPr>
        <p:spPr bwMode="auto">
          <a:xfrm>
            <a:off x="2386096" y="2569796"/>
            <a:ext cx="4418645" cy="3070540"/>
          </a:xfrm>
          <a:prstGeom prst="ellipse">
            <a:avLst/>
          </a:prstGeom>
          <a:solidFill>
            <a:srgbClr val="FF9933">
              <a:alpha val="23922"/>
            </a:srgbClr>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sz="320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42351" name="Rectangle 7"/>
          <p:cNvSpPr>
            <a:spLocks noChangeArrowheads="1"/>
          </p:cNvSpPr>
          <p:nvPr/>
        </p:nvSpPr>
        <p:spPr bwMode="auto">
          <a:xfrm>
            <a:off x="1275602" y="-1120"/>
            <a:ext cx="6485021"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defRPr/>
            </a:pPr>
            <a:r>
              <a:rPr lang="ja-JP" altLang="en-US" sz="3000" b="1" dirty="0">
                <a:solidFill>
                  <a:srgbClr val="FFFFFF"/>
                </a:solidFill>
                <a:latin typeface="BIZ UDPゴシック" panose="020B0400000000000000" pitchFamily="50" charset="-128"/>
                <a:ea typeface="BIZ UDPゴシック" panose="020B0400000000000000" pitchFamily="50" charset="-128"/>
                <a:cs typeface="Meiryo UI" pitchFamily="50" charset="-128"/>
              </a:rPr>
              <a:t>ケアマネジャーと多職種の連携</a:t>
            </a:r>
          </a:p>
        </p:txBody>
      </p:sp>
      <p:sp>
        <p:nvSpPr>
          <p:cNvPr id="3" name="AutoShape 11">
            <a:extLst>
              <a:ext uri="{FF2B5EF4-FFF2-40B4-BE49-F238E27FC236}">
                <a16:creationId xmlns:a16="http://schemas.microsoft.com/office/drawing/2014/main" id="{98CC67ED-9B30-47D5-9302-5E9852A960D3}"/>
              </a:ext>
            </a:extLst>
          </p:cNvPr>
          <p:cNvSpPr>
            <a:spLocks noChangeArrowheads="1"/>
          </p:cNvSpPr>
          <p:nvPr/>
        </p:nvSpPr>
        <p:spPr bwMode="auto">
          <a:xfrm rot="7664856">
            <a:off x="2781317" y="2334100"/>
            <a:ext cx="529748" cy="742628"/>
          </a:xfrm>
          <a:prstGeom prst="upDownArrow">
            <a:avLst>
              <a:gd name="adj1" fmla="val 47306"/>
              <a:gd name="adj2" fmla="val 30528"/>
            </a:avLst>
          </a:prstGeom>
          <a:solidFill>
            <a:srgbClr val="E9983F"/>
          </a:solidFill>
          <a:ln>
            <a:noFill/>
          </a:ln>
        </p:spPr>
        <p:txBody>
          <a:bodyPr wrap="none" anchor="ctr"/>
          <a:lstStyle/>
          <a:p>
            <a:pPr algn="ctr" eaLnBrk="1" hangingPunct="1">
              <a:lnSpc>
                <a:spcPct val="130000"/>
              </a:lnSpc>
              <a:defRPr/>
            </a:pPr>
            <a:endParaRPr lang="ja-JP" altLang="en-US" sz="2000" b="1">
              <a:solidFill>
                <a:srgbClr val="FFFFFF"/>
              </a:solidFill>
              <a:latin typeface="BIZ UDPゴシック" panose="020B0400000000000000" pitchFamily="50" charset="-128"/>
              <a:ea typeface="BIZ UDPゴシック" panose="020B0400000000000000" pitchFamily="50" charset="-128"/>
              <a:cs typeface="Meiryo UI" pitchFamily="50" charset="-128"/>
            </a:endParaRPr>
          </a:p>
        </p:txBody>
      </p:sp>
      <p:sp>
        <p:nvSpPr>
          <p:cNvPr id="18" name="AutoShape 11"/>
          <p:cNvSpPr>
            <a:spLocks noChangeArrowheads="1"/>
          </p:cNvSpPr>
          <p:nvPr/>
        </p:nvSpPr>
        <p:spPr bwMode="auto">
          <a:xfrm rot="7043188">
            <a:off x="6083918" y="4481738"/>
            <a:ext cx="529748" cy="742628"/>
          </a:xfrm>
          <a:prstGeom prst="upDownArrow">
            <a:avLst>
              <a:gd name="adj1" fmla="val 47306"/>
              <a:gd name="adj2" fmla="val 30528"/>
            </a:avLst>
          </a:prstGeom>
          <a:solidFill>
            <a:srgbClr val="E9983F"/>
          </a:solidFill>
          <a:ln>
            <a:noFill/>
          </a:ln>
        </p:spPr>
        <p:txBody>
          <a:bodyPr wrap="none" anchor="ctr"/>
          <a:lstStyle/>
          <a:p>
            <a:pPr algn="ctr" eaLnBrk="1" hangingPunct="1">
              <a:lnSpc>
                <a:spcPct val="130000"/>
              </a:lnSpc>
              <a:defRPr/>
            </a:pPr>
            <a:endParaRPr lang="ja-JP" altLang="en-US" sz="2000" b="1">
              <a:solidFill>
                <a:srgbClr val="FFFFFF"/>
              </a:solidFill>
              <a:latin typeface="BIZ UDPゴシック" panose="020B0400000000000000" pitchFamily="50" charset="-128"/>
              <a:ea typeface="BIZ UDPゴシック" panose="020B0400000000000000" pitchFamily="50" charset="-128"/>
              <a:cs typeface="Meiryo UI" pitchFamily="50" charset="-128"/>
            </a:endParaRPr>
          </a:p>
        </p:txBody>
      </p:sp>
      <p:sp>
        <p:nvSpPr>
          <p:cNvPr id="19" name="円/楕円 18"/>
          <p:cNvSpPr/>
          <p:nvPr/>
        </p:nvSpPr>
        <p:spPr bwMode="auto">
          <a:xfrm>
            <a:off x="1310626" y="1799046"/>
            <a:ext cx="6474061" cy="4485054"/>
          </a:xfrm>
          <a:prstGeom prst="ellipse">
            <a:avLst/>
          </a:prstGeom>
          <a:noFill/>
          <a:ln w="50800" cap="flat" cmpd="sng" algn="ctr">
            <a:solidFill>
              <a:srgbClr val="E9983F"/>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sz="320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25" name="Text Box 12"/>
          <p:cNvSpPr txBox="1">
            <a:spLocks noChangeArrowheads="1"/>
          </p:cNvSpPr>
          <p:nvPr/>
        </p:nvSpPr>
        <p:spPr bwMode="auto">
          <a:xfrm>
            <a:off x="2776745" y="3624253"/>
            <a:ext cx="35643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defRPr/>
            </a:pPr>
            <a:r>
              <a:rPr lang="ja-JP" altLang="en-US" sz="1800" b="1" dirty="0">
                <a:solidFill>
                  <a:srgbClr val="4F7E24"/>
                </a:solidFill>
                <a:latin typeface="BIZ UDPゴシック" panose="020B0400000000000000" pitchFamily="50" charset="-128"/>
                <a:ea typeface="BIZ UDPゴシック" panose="020B0400000000000000" pitchFamily="50" charset="-128"/>
                <a:cs typeface="Meiryo UI" pitchFamily="50" charset="-128"/>
              </a:rPr>
              <a:t>  本人・家族の        希望</a:t>
            </a:r>
            <a:r>
              <a:rPr lang="en-US" altLang="ja-JP" sz="1800" b="1" dirty="0">
                <a:solidFill>
                  <a:srgbClr val="4F7E24"/>
                </a:solidFill>
                <a:latin typeface="BIZ UDPゴシック" panose="020B0400000000000000" pitchFamily="50" charset="-128"/>
                <a:ea typeface="BIZ UDPゴシック" panose="020B0400000000000000" pitchFamily="50" charset="-128"/>
                <a:cs typeface="Meiryo UI" pitchFamily="50" charset="-128"/>
              </a:rPr>
              <a:t>･</a:t>
            </a:r>
            <a:r>
              <a:rPr lang="ja-JP" altLang="en-US" sz="1800" b="1" dirty="0">
                <a:solidFill>
                  <a:srgbClr val="4F7E24"/>
                </a:solidFill>
                <a:latin typeface="BIZ UDPゴシック" panose="020B0400000000000000" pitchFamily="50" charset="-128"/>
                <a:ea typeface="BIZ UDPゴシック" panose="020B0400000000000000" pitchFamily="50" charset="-128"/>
                <a:cs typeface="Meiryo UI" pitchFamily="50" charset="-128"/>
              </a:rPr>
              <a:t>意見</a:t>
            </a:r>
          </a:p>
        </p:txBody>
      </p:sp>
      <p:sp>
        <p:nvSpPr>
          <p:cNvPr id="26" name="Text Box 14"/>
          <p:cNvSpPr txBox="1">
            <a:spLocks noChangeArrowheads="1"/>
          </p:cNvSpPr>
          <p:nvPr/>
        </p:nvSpPr>
        <p:spPr bwMode="auto">
          <a:xfrm>
            <a:off x="3322917" y="4610019"/>
            <a:ext cx="2545005" cy="651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defRPr/>
            </a:pP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サービス担当者会議の</a:t>
            </a:r>
            <a:endParaRPr lang="en-US" altLang="ja-JP" sz="18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algn="ctr" eaLnBrk="1" hangingPunct="1">
              <a:defRPr/>
            </a:pP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コーディネート</a:t>
            </a:r>
          </a:p>
        </p:txBody>
      </p:sp>
      <p:sp>
        <p:nvSpPr>
          <p:cNvPr id="31" name="AutoShape 11"/>
          <p:cNvSpPr>
            <a:spLocks noChangeArrowheads="1"/>
          </p:cNvSpPr>
          <p:nvPr/>
        </p:nvSpPr>
        <p:spPr bwMode="auto">
          <a:xfrm rot="16200000">
            <a:off x="2228825" y="3432548"/>
            <a:ext cx="529748" cy="742628"/>
          </a:xfrm>
          <a:prstGeom prst="upDownArrow">
            <a:avLst>
              <a:gd name="adj1" fmla="val 47306"/>
              <a:gd name="adj2" fmla="val 30528"/>
            </a:avLst>
          </a:prstGeom>
          <a:solidFill>
            <a:srgbClr val="E9983F"/>
          </a:solidFill>
          <a:ln>
            <a:noFill/>
          </a:ln>
        </p:spPr>
        <p:txBody>
          <a:bodyPr wrap="none" anchor="ctr"/>
          <a:lstStyle/>
          <a:p>
            <a:pPr algn="ctr" eaLnBrk="1" hangingPunct="1">
              <a:lnSpc>
                <a:spcPct val="130000"/>
              </a:lnSpc>
              <a:defRPr/>
            </a:pPr>
            <a:endParaRPr lang="ja-JP" altLang="en-US" sz="2000" b="1">
              <a:solidFill>
                <a:srgbClr val="FFFFFF"/>
              </a:solidFill>
              <a:latin typeface="BIZ UDPゴシック" panose="020B0400000000000000" pitchFamily="50" charset="-128"/>
              <a:ea typeface="BIZ UDPゴシック" panose="020B0400000000000000" pitchFamily="50" charset="-128"/>
              <a:cs typeface="Meiryo UI" pitchFamily="50" charset="-128"/>
            </a:endParaRPr>
          </a:p>
        </p:txBody>
      </p:sp>
      <p:sp>
        <p:nvSpPr>
          <p:cNvPr id="32" name="AutoShape 11"/>
          <p:cNvSpPr>
            <a:spLocks noChangeArrowheads="1"/>
          </p:cNvSpPr>
          <p:nvPr/>
        </p:nvSpPr>
        <p:spPr bwMode="auto">
          <a:xfrm rot="13039130">
            <a:off x="3414703" y="5172699"/>
            <a:ext cx="540093" cy="728404"/>
          </a:xfrm>
          <a:prstGeom prst="upDownArrow">
            <a:avLst>
              <a:gd name="adj1" fmla="val 47306"/>
              <a:gd name="adj2" fmla="val 30528"/>
            </a:avLst>
          </a:prstGeom>
          <a:solidFill>
            <a:srgbClr val="E9983F"/>
          </a:solidFill>
          <a:ln>
            <a:noFill/>
          </a:ln>
        </p:spPr>
        <p:txBody>
          <a:bodyPr wrap="none" anchor="ctr"/>
          <a:lstStyle/>
          <a:p>
            <a:pPr algn="ctr" eaLnBrk="1" hangingPunct="1">
              <a:lnSpc>
                <a:spcPct val="130000"/>
              </a:lnSpc>
              <a:defRPr/>
            </a:pPr>
            <a:endParaRPr lang="ja-JP" altLang="en-US" sz="2000" b="1">
              <a:solidFill>
                <a:srgbClr val="FFFFFF"/>
              </a:solidFill>
              <a:latin typeface="BIZ UDPゴシック" panose="020B0400000000000000" pitchFamily="50" charset="-128"/>
              <a:ea typeface="BIZ UDPゴシック" panose="020B0400000000000000" pitchFamily="50" charset="-128"/>
              <a:cs typeface="Meiryo UI" pitchFamily="50" charset="-128"/>
            </a:endParaRPr>
          </a:p>
        </p:txBody>
      </p:sp>
      <p:sp>
        <p:nvSpPr>
          <p:cNvPr id="34" name="AutoShape 11"/>
          <p:cNvSpPr>
            <a:spLocks noChangeArrowheads="1"/>
          </p:cNvSpPr>
          <p:nvPr/>
        </p:nvSpPr>
        <p:spPr bwMode="auto">
          <a:xfrm rot="8378561">
            <a:off x="5093404" y="5169699"/>
            <a:ext cx="540093" cy="728404"/>
          </a:xfrm>
          <a:prstGeom prst="upDownArrow">
            <a:avLst>
              <a:gd name="adj1" fmla="val 47306"/>
              <a:gd name="adj2" fmla="val 30528"/>
            </a:avLst>
          </a:prstGeom>
          <a:solidFill>
            <a:srgbClr val="E9983F"/>
          </a:solidFill>
          <a:ln>
            <a:noFill/>
          </a:ln>
        </p:spPr>
        <p:txBody>
          <a:bodyPr wrap="none" anchor="ctr"/>
          <a:lstStyle/>
          <a:p>
            <a:pPr algn="ctr" eaLnBrk="1" hangingPunct="1">
              <a:lnSpc>
                <a:spcPct val="130000"/>
              </a:lnSpc>
              <a:defRPr/>
            </a:pPr>
            <a:endParaRPr lang="ja-JP" altLang="en-US" sz="2000" b="1">
              <a:solidFill>
                <a:srgbClr val="FFFFFF"/>
              </a:solidFill>
              <a:latin typeface="BIZ UDPゴシック" panose="020B0400000000000000" pitchFamily="50" charset="-128"/>
              <a:ea typeface="BIZ UDPゴシック" panose="020B0400000000000000" pitchFamily="50" charset="-128"/>
              <a:cs typeface="Meiryo UI" pitchFamily="50" charset="-128"/>
            </a:endParaRPr>
          </a:p>
        </p:txBody>
      </p:sp>
      <p:sp>
        <p:nvSpPr>
          <p:cNvPr id="35" name="Text Box 13"/>
          <p:cNvSpPr txBox="1">
            <a:spLocks noChangeArrowheads="1"/>
          </p:cNvSpPr>
          <p:nvPr/>
        </p:nvSpPr>
        <p:spPr bwMode="auto">
          <a:xfrm>
            <a:off x="1807716" y="5296432"/>
            <a:ext cx="2276960" cy="61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ts val="2200"/>
              </a:lnSpc>
              <a:defRPr/>
            </a:pPr>
            <a:r>
              <a:rPr lang="ja-JP" altLang="en-US" sz="16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情報提供・</a:t>
            </a:r>
            <a:endParaRPr lang="en-US" altLang="ja-JP" sz="16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endParaRPr>
          </a:p>
          <a:p>
            <a:pPr algn="ctr" eaLnBrk="1" hangingPunct="1">
              <a:lnSpc>
                <a:spcPts val="2200"/>
              </a:lnSpc>
              <a:defRPr/>
            </a:pPr>
            <a:r>
              <a:rPr lang="ja-JP" altLang="en-US" sz="16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サービス</a:t>
            </a:r>
          </a:p>
        </p:txBody>
      </p:sp>
      <p:sp>
        <p:nvSpPr>
          <p:cNvPr id="36" name="角丸四角形 35"/>
          <p:cNvSpPr/>
          <p:nvPr/>
        </p:nvSpPr>
        <p:spPr bwMode="auto">
          <a:xfrm>
            <a:off x="3256393" y="3017277"/>
            <a:ext cx="2636938" cy="528103"/>
          </a:xfrm>
          <a:prstGeom prst="roundRect">
            <a:avLst>
              <a:gd name="adj" fmla="val 50000"/>
            </a:avLst>
          </a:prstGeom>
          <a:solidFill>
            <a:srgbClr val="639F2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sz="320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7" name="テキスト ボックス 36"/>
          <p:cNvSpPr txBox="1"/>
          <p:nvPr/>
        </p:nvSpPr>
        <p:spPr>
          <a:xfrm>
            <a:off x="3129076" y="3065165"/>
            <a:ext cx="2903913" cy="400110"/>
          </a:xfrm>
          <a:prstGeom prst="rect">
            <a:avLst/>
          </a:prstGeom>
          <a:noFill/>
          <a:ln w="25400">
            <a:noFill/>
          </a:ln>
        </p:spPr>
        <p:txBody>
          <a:bodyPr wrap="square" rtlCol="0">
            <a:spAutoFit/>
          </a:bodyPr>
          <a:lstStyle/>
          <a:p>
            <a:pPr algn="ctr">
              <a:defRPr/>
            </a:pPr>
            <a:r>
              <a:rPr lang="ja-JP" altLang="en-US" sz="2000" b="1" dirty="0">
                <a:solidFill>
                  <a:srgbClr val="FFFFFF"/>
                </a:solidFill>
                <a:latin typeface="BIZ UDPゴシック" panose="020B0400000000000000" pitchFamily="50" charset="-128"/>
                <a:ea typeface="BIZ UDPゴシック" panose="020B0400000000000000" pitchFamily="50" charset="-128"/>
                <a:cs typeface="Meiryo UI" pitchFamily="50" charset="-128"/>
              </a:rPr>
              <a:t> 本人・家族・介護者</a:t>
            </a:r>
          </a:p>
        </p:txBody>
      </p:sp>
      <p:sp>
        <p:nvSpPr>
          <p:cNvPr id="39" name="角丸四角形 38"/>
          <p:cNvSpPr/>
          <p:nvPr/>
        </p:nvSpPr>
        <p:spPr bwMode="auto">
          <a:xfrm>
            <a:off x="3486941" y="4051334"/>
            <a:ext cx="2133468" cy="549467"/>
          </a:xfrm>
          <a:prstGeom prst="roundRect">
            <a:avLst>
              <a:gd name="adj" fmla="val 50000"/>
            </a:avLst>
          </a:prstGeom>
          <a:solidFill>
            <a:srgbClr val="E9983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sz="320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40" name="テキスト ボックス 39"/>
          <p:cNvSpPr txBox="1"/>
          <p:nvPr/>
        </p:nvSpPr>
        <p:spPr>
          <a:xfrm>
            <a:off x="3427252" y="4110678"/>
            <a:ext cx="2249954" cy="400110"/>
          </a:xfrm>
          <a:prstGeom prst="rect">
            <a:avLst/>
          </a:prstGeom>
          <a:noFill/>
          <a:ln w="25400">
            <a:noFill/>
          </a:ln>
        </p:spPr>
        <p:txBody>
          <a:bodyPr wrap="square" rtlCol="0">
            <a:spAutoFit/>
          </a:bodyPr>
          <a:lstStyle/>
          <a:p>
            <a:pPr algn="ctr">
              <a:defRPr/>
            </a:pPr>
            <a:r>
              <a:rPr lang="ja-JP" altLang="en-US" sz="1800" b="1" dirty="0">
                <a:solidFill>
                  <a:srgbClr val="FFFFFF"/>
                </a:solidFill>
                <a:latin typeface="BIZ UDPゴシック" panose="020B0400000000000000" pitchFamily="50" charset="-128"/>
                <a:ea typeface="BIZ UDPゴシック" panose="020B0400000000000000" pitchFamily="50" charset="-128"/>
                <a:cs typeface="Meiryo UI" pitchFamily="50" charset="-128"/>
              </a:rPr>
              <a:t> </a:t>
            </a:r>
            <a:r>
              <a:rPr lang="ja-JP" altLang="en-US" sz="2000" b="1" dirty="0">
                <a:solidFill>
                  <a:srgbClr val="FFFFFF"/>
                </a:solidFill>
                <a:latin typeface="BIZ UDPゴシック" panose="020B0400000000000000" pitchFamily="50" charset="-128"/>
                <a:ea typeface="BIZ UDPゴシック" panose="020B0400000000000000" pitchFamily="50" charset="-128"/>
                <a:cs typeface="Meiryo UI" pitchFamily="50" charset="-128"/>
              </a:rPr>
              <a:t>ケアマネジャー </a:t>
            </a:r>
          </a:p>
        </p:txBody>
      </p:sp>
      <p:sp>
        <p:nvSpPr>
          <p:cNvPr id="41" name="Text Box 13"/>
          <p:cNvSpPr txBox="1">
            <a:spLocks noChangeArrowheads="1"/>
          </p:cNvSpPr>
          <p:nvPr/>
        </p:nvSpPr>
        <p:spPr bwMode="auto">
          <a:xfrm>
            <a:off x="4676543" y="2013619"/>
            <a:ext cx="1945767" cy="333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ts val="2200"/>
              </a:lnSpc>
              <a:defRPr/>
            </a:pPr>
            <a:r>
              <a:rPr lang="ja-JP" altLang="en-US" sz="16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情報提供・助言</a:t>
            </a:r>
          </a:p>
        </p:txBody>
      </p:sp>
      <p:sp>
        <p:nvSpPr>
          <p:cNvPr id="7" name="AutoShape 11">
            <a:extLst>
              <a:ext uri="{FF2B5EF4-FFF2-40B4-BE49-F238E27FC236}">
                <a16:creationId xmlns:a16="http://schemas.microsoft.com/office/drawing/2014/main" id="{4D25E38C-0CF8-43EE-91DA-297B42A0108D}"/>
              </a:ext>
            </a:extLst>
          </p:cNvPr>
          <p:cNvSpPr>
            <a:spLocks noChangeArrowheads="1"/>
          </p:cNvSpPr>
          <p:nvPr/>
        </p:nvSpPr>
        <p:spPr bwMode="auto">
          <a:xfrm rot="14224112">
            <a:off x="5919029" y="2403192"/>
            <a:ext cx="529748" cy="742628"/>
          </a:xfrm>
          <a:prstGeom prst="upDownArrow">
            <a:avLst>
              <a:gd name="adj1" fmla="val 47306"/>
              <a:gd name="adj2" fmla="val 30528"/>
            </a:avLst>
          </a:prstGeom>
          <a:solidFill>
            <a:srgbClr val="E9983F"/>
          </a:solidFill>
          <a:ln>
            <a:noFill/>
          </a:ln>
        </p:spPr>
        <p:txBody>
          <a:bodyPr wrap="none" anchor="ctr"/>
          <a:lstStyle/>
          <a:p>
            <a:pPr algn="ctr" eaLnBrk="1" hangingPunct="1">
              <a:lnSpc>
                <a:spcPct val="130000"/>
              </a:lnSpc>
              <a:defRPr/>
            </a:pPr>
            <a:endParaRPr lang="ja-JP" altLang="en-US" sz="2000" b="1">
              <a:solidFill>
                <a:srgbClr val="FFFFFF"/>
              </a:solidFill>
              <a:latin typeface="BIZ UDPゴシック" panose="020B0400000000000000" pitchFamily="50" charset="-128"/>
              <a:ea typeface="BIZ UDPゴシック" panose="020B0400000000000000" pitchFamily="50" charset="-128"/>
              <a:cs typeface="Meiryo UI" pitchFamily="50" charset="-128"/>
            </a:endParaRPr>
          </a:p>
        </p:txBody>
      </p:sp>
      <p:sp>
        <p:nvSpPr>
          <p:cNvPr id="10" name="AutoShape 11">
            <a:extLst>
              <a:ext uri="{FF2B5EF4-FFF2-40B4-BE49-F238E27FC236}">
                <a16:creationId xmlns:a16="http://schemas.microsoft.com/office/drawing/2014/main" id="{6C9C9F81-8E66-4E27-9CE3-4178DBEF1240}"/>
              </a:ext>
            </a:extLst>
          </p:cNvPr>
          <p:cNvSpPr>
            <a:spLocks noChangeArrowheads="1"/>
          </p:cNvSpPr>
          <p:nvPr/>
        </p:nvSpPr>
        <p:spPr bwMode="auto">
          <a:xfrm rot="16200000">
            <a:off x="6539679" y="3432547"/>
            <a:ext cx="529748" cy="742628"/>
          </a:xfrm>
          <a:prstGeom prst="upDownArrow">
            <a:avLst>
              <a:gd name="adj1" fmla="val 47306"/>
              <a:gd name="adj2" fmla="val 30528"/>
            </a:avLst>
          </a:prstGeom>
          <a:solidFill>
            <a:srgbClr val="E9983F"/>
          </a:solidFill>
          <a:ln>
            <a:noFill/>
          </a:ln>
        </p:spPr>
        <p:txBody>
          <a:bodyPr wrap="none" anchor="ctr"/>
          <a:lstStyle/>
          <a:p>
            <a:pPr algn="ctr" eaLnBrk="1" hangingPunct="1">
              <a:lnSpc>
                <a:spcPct val="130000"/>
              </a:lnSpc>
              <a:defRPr/>
            </a:pPr>
            <a:endParaRPr lang="ja-JP" altLang="en-US" sz="2000" b="1">
              <a:solidFill>
                <a:srgbClr val="FFFFFF"/>
              </a:solidFill>
              <a:latin typeface="BIZ UDPゴシック" panose="020B0400000000000000" pitchFamily="50" charset="-128"/>
              <a:ea typeface="BIZ UDPゴシック" panose="020B0400000000000000" pitchFamily="50" charset="-128"/>
              <a:cs typeface="Meiryo UI" pitchFamily="50" charset="-128"/>
            </a:endParaRPr>
          </a:p>
        </p:txBody>
      </p:sp>
      <p:sp>
        <p:nvSpPr>
          <p:cNvPr id="11" name="AutoShape 11">
            <a:extLst>
              <a:ext uri="{FF2B5EF4-FFF2-40B4-BE49-F238E27FC236}">
                <a16:creationId xmlns:a16="http://schemas.microsoft.com/office/drawing/2014/main" id="{0D320B0E-B321-4E54-BD50-A7FC21C7F51B}"/>
              </a:ext>
            </a:extLst>
          </p:cNvPr>
          <p:cNvSpPr>
            <a:spLocks noChangeArrowheads="1"/>
          </p:cNvSpPr>
          <p:nvPr/>
        </p:nvSpPr>
        <p:spPr bwMode="auto">
          <a:xfrm rot="10800000">
            <a:off x="4310985" y="2117742"/>
            <a:ext cx="540093" cy="654423"/>
          </a:xfrm>
          <a:prstGeom prst="upDownArrow">
            <a:avLst>
              <a:gd name="adj1" fmla="val 47306"/>
              <a:gd name="adj2" fmla="val 30528"/>
            </a:avLst>
          </a:prstGeom>
          <a:solidFill>
            <a:srgbClr val="E9983F"/>
          </a:solidFill>
          <a:ln>
            <a:noFill/>
          </a:ln>
        </p:spPr>
        <p:txBody>
          <a:bodyPr wrap="none" anchor="ctr"/>
          <a:lstStyle/>
          <a:p>
            <a:pPr algn="ctr" eaLnBrk="1" hangingPunct="1">
              <a:lnSpc>
                <a:spcPct val="130000"/>
              </a:lnSpc>
              <a:defRPr/>
            </a:pPr>
            <a:endParaRPr lang="ja-JP" altLang="en-US" sz="2000" b="1">
              <a:solidFill>
                <a:srgbClr val="FFFFFF"/>
              </a:solidFill>
              <a:latin typeface="BIZ UDPゴシック" panose="020B0400000000000000" pitchFamily="50" charset="-128"/>
              <a:ea typeface="BIZ UDPゴシック" panose="020B0400000000000000" pitchFamily="50" charset="-128"/>
              <a:cs typeface="Meiryo UI" pitchFamily="50" charset="-128"/>
            </a:endParaRPr>
          </a:p>
        </p:txBody>
      </p:sp>
      <p:sp>
        <p:nvSpPr>
          <p:cNvPr id="12" name="AutoShape 11">
            <a:extLst>
              <a:ext uri="{FF2B5EF4-FFF2-40B4-BE49-F238E27FC236}">
                <a16:creationId xmlns:a16="http://schemas.microsoft.com/office/drawing/2014/main" id="{D53FA9D9-3DF0-4DD1-A206-518DAC419FE9}"/>
              </a:ext>
            </a:extLst>
          </p:cNvPr>
          <p:cNvSpPr>
            <a:spLocks noChangeArrowheads="1"/>
          </p:cNvSpPr>
          <p:nvPr/>
        </p:nvSpPr>
        <p:spPr bwMode="auto">
          <a:xfrm rot="14407495">
            <a:off x="2518965" y="4487828"/>
            <a:ext cx="529748" cy="742628"/>
          </a:xfrm>
          <a:prstGeom prst="upDownArrow">
            <a:avLst>
              <a:gd name="adj1" fmla="val 47306"/>
              <a:gd name="adj2" fmla="val 30528"/>
            </a:avLst>
          </a:prstGeom>
          <a:solidFill>
            <a:srgbClr val="E9983F"/>
          </a:solidFill>
          <a:ln>
            <a:noFill/>
          </a:ln>
        </p:spPr>
        <p:txBody>
          <a:bodyPr wrap="none" anchor="ctr"/>
          <a:lstStyle/>
          <a:p>
            <a:pPr algn="ctr" eaLnBrk="1" hangingPunct="1">
              <a:lnSpc>
                <a:spcPct val="130000"/>
              </a:lnSpc>
              <a:defRPr/>
            </a:pPr>
            <a:endParaRPr lang="ja-JP" altLang="en-US" sz="2000" b="1">
              <a:solidFill>
                <a:srgbClr val="FFFFFF"/>
              </a:solidFill>
              <a:latin typeface="BIZ UDPゴシック" panose="020B0400000000000000" pitchFamily="50" charset="-128"/>
              <a:ea typeface="BIZ UDPゴシック" panose="020B0400000000000000" pitchFamily="50" charset="-128"/>
              <a:cs typeface="Meiryo UI" pitchFamily="50" charset="-128"/>
            </a:endParaRPr>
          </a:p>
        </p:txBody>
      </p:sp>
      <p:sp>
        <p:nvSpPr>
          <p:cNvPr id="13" name="Text Box 13">
            <a:extLst>
              <a:ext uri="{FF2B5EF4-FFF2-40B4-BE49-F238E27FC236}">
                <a16:creationId xmlns:a16="http://schemas.microsoft.com/office/drawing/2014/main" id="{02B55981-370C-477D-A2A9-259AEE0DB5CC}"/>
              </a:ext>
            </a:extLst>
          </p:cNvPr>
          <p:cNvSpPr txBox="1">
            <a:spLocks noChangeArrowheads="1"/>
          </p:cNvSpPr>
          <p:nvPr/>
        </p:nvSpPr>
        <p:spPr bwMode="auto">
          <a:xfrm>
            <a:off x="6360907" y="2882614"/>
            <a:ext cx="2075976" cy="333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ts val="2200"/>
              </a:lnSpc>
              <a:defRPr/>
            </a:pPr>
            <a:r>
              <a:rPr lang="ja-JP" altLang="en-US" sz="16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情報提供・服薬支援</a:t>
            </a:r>
          </a:p>
        </p:txBody>
      </p:sp>
      <p:sp>
        <p:nvSpPr>
          <p:cNvPr id="14" name="Text Box 13">
            <a:extLst>
              <a:ext uri="{FF2B5EF4-FFF2-40B4-BE49-F238E27FC236}">
                <a16:creationId xmlns:a16="http://schemas.microsoft.com/office/drawing/2014/main" id="{3F79F7BF-938F-41F1-8A30-55B1E3E2B153}"/>
              </a:ext>
            </a:extLst>
          </p:cNvPr>
          <p:cNvSpPr txBox="1">
            <a:spLocks noChangeArrowheads="1"/>
          </p:cNvSpPr>
          <p:nvPr/>
        </p:nvSpPr>
        <p:spPr bwMode="auto">
          <a:xfrm>
            <a:off x="6547588" y="4276530"/>
            <a:ext cx="2075976" cy="333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ts val="2200"/>
              </a:lnSpc>
              <a:defRPr/>
            </a:pPr>
            <a:r>
              <a:rPr lang="ja-JP" altLang="en-US" sz="16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情報提供・口腔ケア</a:t>
            </a:r>
          </a:p>
        </p:txBody>
      </p:sp>
      <p:sp>
        <p:nvSpPr>
          <p:cNvPr id="38" name="AutoShape 11">
            <a:extLst>
              <a:ext uri="{FF2B5EF4-FFF2-40B4-BE49-F238E27FC236}">
                <a16:creationId xmlns:a16="http://schemas.microsoft.com/office/drawing/2014/main" id="{7E7E88C2-F3B8-440C-AE3F-8A8E71C87C08}"/>
              </a:ext>
            </a:extLst>
          </p:cNvPr>
          <p:cNvSpPr>
            <a:spLocks noChangeArrowheads="1"/>
          </p:cNvSpPr>
          <p:nvPr/>
        </p:nvSpPr>
        <p:spPr bwMode="auto">
          <a:xfrm rot="10800000">
            <a:off x="4277609" y="3568453"/>
            <a:ext cx="540093" cy="494900"/>
          </a:xfrm>
          <a:prstGeom prst="upDownArrow">
            <a:avLst>
              <a:gd name="adj1" fmla="val 47306"/>
              <a:gd name="adj2" fmla="val 30528"/>
            </a:avLst>
          </a:prstGeom>
          <a:solidFill>
            <a:srgbClr val="E9983F"/>
          </a:solidFill>
          <a:ln>
            <a:noFill/>
          </a:ln>
        </p:spPr>
        <p:txBody>
          <a:bodyPr wrap="none" anchor="ctr"/>
          <a:lstStyle/>
          <a:p>
            <a:pPr algn="ctr" eaLnBrk="1" hangingPunct="1">
              <a:lnSpc>
                <a:spcPct val="130000"/>
              </a:lnSpc>
              <a:defRPr/>
            </a:pPr>
            <a:endParaRPr lang="ja-JP" altLang="en-US" sz="2000" b="1">
              <a:solidFill>
                <a:srgbClr val="FFFFFF"/>
              </a:solidFill>
              <a:latin typeface="BIZ UDPゴシック" panose="020B0400000000000000" pitchFamily="50" charset="-128"/>
              <a:ea typeface="BIZ UDPゴシック" panose="020B0400000000000000" pitchFamily="50" charset="-128"/>
              <a:cs typeface="Meiryo UI" pitchFamily="50" charset="-128"/>
            </a:endParaRPr>
          </a:p>
        </p:txBody>
      </p:sp>
      <p:sp>
        <p:nvSpPr>
          <p:cNvPr id="42" name="角丸四角形 1">
            <a:extLst>
              <a:ext uri="{FF2B5EF4-FFF2-40B4-BE49-F238E27FC236}">
                <a16:creationId xmlns:a16="http://schemas.microsoft.com/office/drawing/2014/main" id="{FB63565C-7436-4520-BD4E-A12435FB0860}"/>
              </a:ext>
            </a:extLst>
          </p:cNvPr>
          <p:cNvSpPr/>
          <p:nvPr/>
        </p:nvSpPr>
        <p:spPr bwMode="auto">
          <a:xfrm>
            <a:off x="535244" y="3652769"/>
            <a:ext cx="1496157" cy="434568"/>
          </a:xfrm>
          <a:prstGeom prst="roundRect">
            <a:avLst>
              <a:gd name="adj" fmla="val 39627"/>
            </a:avLst>
          </a:prstGeom>
          <a:solidFill>
            <a:schemeClr val="bg1"/>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43" name="角丸四角形 1">
            <a:extLst>
              <a:ext uri="{FF2B5EF4-FFF2-40B4-BE49-F238E27FC236}">
                <a16:creationId xmlns:a16="http://schemas.microsoft.com/office/drawing/2014/main" id="{7AFD9E6E-850B-40F3-882B-7E78BB37CEB6}"/>
              </a:ext>
            </a:extLst>
          </p:cNvPr>
          <p:cNvSpPr/>
          <p:nvPr/>
        </p:nvSpPr>
        <p:spPr bwMode="auto">
          <a:xfrm>
            <a:off x="1061107" y="2073446"/>
            <a:ext cx="1569664" cy="434568"/>
          </a:xfrm>
          <a:prstGeom prst="roundRect">
            <a:avLst>
              <a:gd name="adj" fmla="val 39627"/>
            </a:avLst>
          </a:prstGeom>
          <a:solidFill>
            <a:schemeClr val="bg1"/>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44" name="角丸四角形 1">
            <a:extLst>
              <a:ext uri="{FF2B5EF4-FFF2-40B4-BE49-F238E27FC236}">
                <a16:creationId xmlns:a16="http://schemas.microsoft.com/office/drawing/2014/main" id="{F3C99DE4-DB29-4DDB-9217-ECB2EA710053}"/>
              </a:ext>
            </a:extLst>
          </p:cNvPr>
          <p:cNvSpPr/>
          <p:nvPr/>
        </p:nvSpPr>
        <p:spPr bwMode="auto">
          <a:xfrm>
            <a:off x="3767501" y="1547838"/>
            <a:ext cx="1595949" cy="434568"/>
          </a:xfrm>
          <a:prstGeom prst="roundRect">
            <a:avLst>
              <a:gd name="adj" fmla="val 39627"/>
            </a:avLst>
          </a:prstGeom>
          <a:solidFill>
            <a:schemeClr val="bg1"/>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45" name="角丸四角形 1">
            <a:extLst>
              <a:ext uri="{FF2B5EF4-FFF2-40B4-BE49-F238E27FC236}">
                <a16:creationId xmlns:a16="http://schemas.microsoft.com/office/drawing/2014/main" id="{5685A1DC-312A-4429-A281-6AEB0CF9A81B}"/>
              </a:ext>
            </a:extLst>
          </p:cNvPr>
          <p:cNvSpPr/>
          <p:nvPr/>
        </p:nvSpPr>
        <p:spPr bwMode="auto">
          <a:xfrm>
            <a:off x="6635603" y="2069046"/>
            <a:ext cx="1221834" cy="434568"/>
          </a:xfrm>
          <a:prstGeom prst="roundRect">
            <a:avLst>
              <a:gd name="adj" fmla="val 39627"/>
            </a:avLst>
          </a:prstGeom>
          <a:solidFill>
            <a:schemeClr val="bg1"/>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46" name="角丸四角形 1">
            <a:extLst>
              <a:ext uri="{FF2B5EF4-FFF2-40B4-BE49-F238E27FC236}">
                <a16:creationId xmlns:a16="http://schemas.microsoft.com/office/drawing/2014/main" id="{780C71E6-0955-4411-84CB-077402C71BC3}"/>
              </a:ext>
            </a:extLst>
          </p:cNvPr>
          <p:cNvSpPr/>
          <p:nvPr/>
        </p:nvSpPr>
        <p:spPr bwMode="auto">
          <a:xfrm>
            <a:off x="7263990" y="3611629"/>
            <a:ext cx="1496157" cy="434568"/>
          </a:xfrm>
          <a:prstGeom prst="roundRect">
            <a:avLst>
              <a:gd name="adj" fmla="val 39627"/>
            </a:avLst>
          </a:prstGeom>
          <a:solidFill>
            <a:schemeClr val="bg1"/>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47" name="角丸四角形 1">
            <a:extLst>
              <a:ext uri="{FF2B5EF4-FFF2-40B4-BE49-F238E27FC236}">
                <a16:creationId xmlns:a16="http://schemas.microsoft.com/office/drawing/2014/main" id="{DFDA6F0C-34B1-456A-9129-8977D275CC23}"/>
              </a:ext>
            </a:extLst>
          </p:cNvPr>
          <p:cNvSpPr/>
          <p:nvPr/>
        </p:nvSpPr>
        <p:spPr bwMode="auto">
          <a:xfrm>
            <a:off x="6756868" y="5273774"/>
            <a:ext cx="1496157" cy="434568"/>
          </a:xfrm>
          <a:prstGeom prst="roundRect">
            <a:avLst>
              <a:gd name="adj" fmla="val 39627"/>
            </a:avLst>
          </a:prstGeom>
          <a:solidFill>
            <a:schemeClr val="bg1"/>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48" name="角丸四角形 1">
            <a:extLst>
              <a:ext uri="{FF2B5EF4-FFF2-40B4-BE49-F238E27FC236}">
                <a16:creationId xmlns:a16="http://schemas.microsoft.com/office/drawing/2014/main" id="{41131CE1-308E-4157-836E-4A10F18A3082}"/>
              </a:ext>
            </a:extLst>
          </p:cNvPr>
          <p:cNvSpPr/>
          <p:nvPr/>
        </p:nvSpPr>
        <p:spPr bwMode="auto">
          <a:xfrm>
            <a:off x="5027546" y="5892481"/>
            <a:ext cx="1649787" cy="599324"/>
          </a:xfrm>
          <a:prstGeom prst="roundRect">
            <a:avLst>
              <a:gd name="adj" fmla="val 31031"/>
            </a:avLst>
          </a:prstGeom>
          <a:solidFill>
            <a:schemeClr val="bg1"/>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49" name="角丸四角形 1">
            <a:extLst>
              <a:ext uri="{FF2B5EF4-FFF2-40B4-BE49-F238E27FC236}">
                <a16:creationId xmlns:a16="http://schemas.microsoft.com/office/drawing/2014/main" id="{057CFB7B-BDFE-4252-AB6F-8F0B9E00E37E}"/>
              </a:ext>
            </a:extLst>
          </p:cNvPr>
          <p:cNvSpPr/>
          <p:nvPr/>
        </p:nvSpPr>
        <p:spPr bwMode="auto">
          <a:xfrm>
            <a:off x="2549393" y="6079863"/>
            <a:ext cx="1496157" cy="434568"/>
          </a:xfrm>
          <a:prstGeom prst="roundRect">
            <a:avLst>
              <a:gd name="adj" fmla="val 39627"/>
            </a:avLst>
          </a:prstGeom>
          <a:solidFill>
            <a:schemeClr val="bg1"/>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50" name="角丸四角形 1">
            <a:extLst>
              <a:ext uri="{FF2B5EF4-FFF2-40B4-BE49-F238E27FC236}">
                <a16:creationId xmlns:a16="http://schemas.microsoft.com/office/drawing/2014/main" id="{9AEB8E38-7D23-4914-90F5-A03EDAF16821}"/>
              </a:ext>
            </a:extLst>
          </p:cNvPr>
          <p:cNvSpPr/>
          <p:nvPr/>
        </p:nvSpPr>
        <p:spPr bwMode="auto">
          <a:xfrm>
            <a:off x="1000173" y="5107211"/>
            <a:ext cx="1496157" cy="434568"/>
          </a:xfrm>
          <a:prstGeom prst="roundRect">
            <a:avLst>
              <a:gd name="adj" fmla="val 39627"/>
            </a:avLst>
          </a:prstGeom>
          <a:solidFill>
            <a:schemeClr val="bg1"/>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22" name="Oval 5"/>
          <p:cNvSpPr>
            <a:spLocks noChangeArrowheads="1"/>
          </p:cNvSpPr>
          <p:nvPr/>
        </p:nvSpPr>
        <p:spPr bwMode="auto">
          <a:xfrm>
            <a:off x="7194488" y="3510504"/>
            <a:ext cx="1577124" cy="645545"/>
          </a:xfrm>
          <a:prstGeom prst="ellipse">
            <a:avLst/>
          </a:prstGeom>
          <a:noFill/>
          <a:ln>
            <a:noFill/>
          </a:ln>
        </p:spPr>
        <p:txBody>
          <a:bodyPr wrap="none" anchor="ctr"/>
          <a:lstStyle/>
          <a:p>
            <a:pPr algn="ctr" eaLnBrk="1" hangingPunct="1">
              <a:lnSpc>
                <a:spcPct val="130000"/>
              </a:lnSpc>
              <a:defRPr/>
            </a:pPr>
            <a:r>
              <a:rPr lang="ja-JP" altLang="en-US" sz="2000" b="1" dirty="0">
                <a:solidFill>
                  <a:srgbClr val="000000"/>
                </a:solidFill>
                <a:latin typeface="BIZ UDPゴシック" panose="020B0400000000000000" pitchFamily="50" charset="-128"/>
                <a:ea typeface="BIZ UDPゴシック" panose="020B0400000000000000" pitchFamily="50" charset="-128"/>
                <a:cs typeface="Meiryo UI" pitchFamily="50" charset="-128"/>
              </a:rPr>
              <a:t>歯科医師</a:t>
            </a:r>
          </a:p>
        </p:txBody>
      </p:sp>
      <p:sp>
        <p:nvSpPr>
          <p:cNvPr id="23" name="Oval 6"/>
          <p:cNvSpPr>
            <a:spLocks noChangeArrowheads="1"/>
          </p:cNvSpPr>
          <p:nvPr/>
        </p:nvSpPr>
        <p:spPr bwMode="auto">
          <a:xfrm>
            <a:off x="3784500" y="1553413"/>
            <a:ext cx="1595949" cy="411707"/>
          </a:xfrm>
          <a:prstGeom prst="ellipse">
            <a:avLst/>
          </a:prstGeom>
          <a:noFill/>
          <a:ln>
            <a:noFill/>
          </a:ln>
        </p:spPr>
        <p:txBody>
          <a:bodyPr wrap="none" anchor="ctr"/>
          <a:lstStyle/>
          <a:p>
            <a:pPr algn="ctr" eaLnBrk="1" hangingPunct="1">
              <a:lnSpc>
                <a:spcPct val="130000"/>
              </a:lnSpc>
              <a:defRPr/>
            </a:pP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かかりつけ医</a:t>
            </a:r>
          </a:p>
        </p:txBody>
      </p:sp>
      <p:sp>
        <p:nvSpPr>
          <p:cNvPr id="27" name="Oval 5"/>
          <p:cNvSpPr>
            <a:spLocks noChangeArrowheads="1"/>
          </p:cNvSpPr>
          <p:nvPr/>
        </p:nvSpPr>
        <p:spPr bwMode="auto">
          <a:xfrm>
            <a:off x="2526074" y="5950756"/>
            <a:ext cx="1577124" cy="645545"/>
          </a:xfrm>
          <a:prstGeom prst="ellipse">
            <a:avLst/>
          </a:prstGeom>
          <a:noFill/>
          <a:ln>
            <a:noFill/>
          </a:ln>
        </p:spPr>
        <p:txBody>
          <a:bodyPr wrap="none" anchor="ctr"/>
          <a:lstStyle/>
          <a:p>
            <a:pPr algn="ctr" eaLnBrk="1" hangingPunct="1">
              <a:lnSpc>
                <a:spcPct val="130000"/>
              </a:lnSpc>
              <a:defRPr/>
            </a:pPr>
            <a:r>
              <a:rPr lang="ja-JP" altLang="en-US" sz="20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訪問看護</a:t>
            </a:r>
          </a:p>
        </p:txBody>
      </p:sp>
      <p:sp>
        <p:nvSpPr>
          <p:cNvPr id="28" name="Oval 5"/>
          <p:cNvSpPr>
            <a:spLocks noChangeArrowheads="1"/>
          </p:cNvSpPr>
          <p:nvPr/>
        </p:nvSpPr>
        <p:spPr bwMode="auto">
          <a:xfrm>
            <a:off x="978365" y="4954842"/>
            <a:ext cx="1595949" cy="670380"/>
          </a:xfrm>
          <a:prstGeom prst="ellipse">
            <a:avLst/>
          </a:prstGeom>
          <a:noFill/>
          <a:ln>
            <a:noFill/>
          </a:ln>
        </p:spPr>
        <p:txBody>
          <a:bodyPr wrap="none" anchor="ctr"/>
          <a:lstStyle/>
          <a:p>
            <a:pPr algn="ctr" eaLnBrk="1" hangingPunct="1">
              <a:lnSpc>
                <a:spcPct val="130000"/>
              </a:lnSpc>
              <a:defRPr/>
            </a:pPr>
            <a:r>
              <a:rPr lang="ja-JP" altLang="en-US" sz="20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訪問介護</a:t>
            </a:r>
          </a:p>
        </p:txBody>
      </p:sp>
      <p:sp>
        <p:nvSpPr>
          <p:cNvPr id="2" name="Oval 5">
            <a:extLst>
              <a:ext uri="{FF2B5EF4-FFF2-40B4-BE49-F238E27FC236}">
                <a16:creationId xmlns:a16="http://schemas.microsoft.com/office/drawing/2014/main" id="{7296BE81-6252-46E8-9314-FF8B5C642EBC}"/>
              </a:ext>
            </a:extLst>
          </p:cNvPr>
          <p:cNvSpPr>
            <a:spLocks noChangeArrowheads="1"/>
          </p:cNvSpPr>
          <p:nvPr/>
        </p:nvSpPr>
        <p:spPr bwMode="auto">
          <a:xfrm>
            <a:off x="6721244" y="5154115"/>
            <a:ext cx="1577124" cy="645545"/>
          </a:xfrm>
          <a:prstGeom prst="ellipse">
            <a:avLst/>
          </a:prstGeom>
          <a:noFill/>
          <a:ln>
            <a:noFill/>
          </a:ln>
        </p:spPr>
        <p:txBody>
          <a:bodyPr wrap="none" anchor="ctr"/>
          <a:lstStyle/>
          <a:p>
            <a:pPr algn="ctr" eaLnBrk="1" hangingPunct="1">
              <a:lnSpc>
                <a:spcPct val="130000"/>
              </a:lnSpc>
              <a:defRPr/>
            </a:pPr>
            <a:r>
              <a:rPr lang="ja-JP" altLang="en-US" sz="2000" b="1" dirty="0">
                <a:solidFill>
                  <a:srgbClr val="000000"/>
                </a:solidFill>
                <a:latin typeface="BIZ UDPゴシック" panose="020B0400000000000000" pitchFamily="50" charset="-128"/>
                <a:ea typeface="BIZ UDPゴシック" panose="020B0400000000000000" pitchFamily="50" charset="-128"/>
                <a:cs typeface="Meiryo UI" pitchFamily="50" charset="-128"/>
              </a:rPr>
              <a:t>歯科衛生士</a:t>
            </a:r>
          </a:p>
        </p:txBody>
      </p:sp>
      <p:sp>
        <p:nvSpPr>
          <p:cNvPr id="4" name="Oval 5">
            <a:extLst>
              <a:ext uri="{FF2B5EF4-FFF2-40B4-BE49-F238E27FC236}">
                <a16:creationId xmlns:a16="http://schemas.microsoft.com/office/drawing/2014/main" id="{AC5ADDE5-0518-4624-BE88-CA8E1A9BCF9C}"/>
              </a:ext>
            </a:extLst>
          </p:cNvPr>
          <p:cNvSpPr>
            <a:spLocks noChangeArrowheads="1"/>
          </p:cNvSpPr>
          <p:nvPr/>
        </p:nvSpPr>
        <p:spPr bwMode="auto">
          <a:xfrm>
            <a:off x="1068040" y="1978784"/>
            <a:ext cx="1595950" cy="645545"/>
          </a:xfrm>
          <a:prstGeom prst="ellipse">
            <a:avLst/>
          </a:prstGeom>
          <a:noFill/>
          <a:ln>
            <a:noFill/>
          </a:ln>
        </p:spPr>
        <p:txBody>
          <a:bodyPr wrap="none" anchor="ctr"/>
          <a:lstStyle/>
          <a:p>
            <a:pPr algn="ctr" eaLnBrk="1" hangingPunct="1">
              <a:lnSpc>
                <a:spcPct val="130000"/>
              </a:lnSpc>
              <a:defRPr/>
            </a:pPr>
            <a:r>
              <a:rPr lang="ja-JP" altLang="en-US" sz="2000" b="1" dirty="0">
                <a:solidFill>
                  <a:srgbClr val="000000"/>
                </a:solidFill>
                <a:latin typeface="BIZ UDPゴシック" panose="020B0400000000000000" pitchFamily="50" charset="-128"/>
                <a:ea typeface="BIZ UDPゴシック" panose="020B0400000000000000" pitchFamily="50" charset="-128"/>
                <a:cs typeface="Meiryo UI" pitchFamily="50" charset="-128"/>
              </a:rPr>
              <a:t>管理栄養士</a:t>
            </a:r>
          </a:p>
        </p:txBody>
      </p:sp>
      <p:sp>
        <p:nvSpPr>
          <p:cNvPr id="6" name="Oval 5">
            <a:extLst>
              <a:ext uri="{FF2B5EF4-FFF2-40B4-BE49-F238E27FC236}">
                <a16:creationId xmlns:a16="http://schemas.microsoft.com/office/drawing/2014/main" id="{6095E81E-876A-4FF4-BD81-13936E480400}"/>
              </a:ext>
            </a:extLst>
          </p:cNvPr>
          <p:cNvSpPr>
            <a:spLocks noChangeArrowheads="1"/>
          </p:cNvSpPr>
          <p:nvPr/>
        </p:nvSpPr>
        <p:spPr bwMode="auto">
          <a:xfrm>
            <a:off x="6469834" y="1967071"/>
            <a:ext cx="1595950" cy="645545"/>
          </a:xfrm>
          <a:prstGeom prst="ellipse">
            <a:avLst/>
          </a:prstGeom>
          <a:noFill/>
          <a:ln>
            <a:noFill/>
          </a:ln>
        </p:spPr>
        <p:txBody>
          <a:bodyPr wrap="none" anchor="ctr"/>
          <a:lstStyle/>
          <a:p>
            <a:pPr algn="ctr" eaLnBrk="1" hangingPunct="1">
              <a:lnSpc>
                <a:spcPct val="130000"/>
              </a:lnSpc>
              <a:defRPr/>
            </a:pPr>
            <a:r>
              <a:rPr lang="ja-JP" altLang="en-US" sz="20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薬剤師</a:t>
            </a:r>
          </a:p>
        </p:txBody>
      </p:sp>
      <p:sp>
        <p:nvSpPr>
          <p:cNvPr id="9" name="Oval 5">
            <a:extLst>
              <a:ext uri="{FF2B5EF4-FFF2-40B4-BE49-F238E27FC236}">
                <a16:creationId xmlns:a16="http://schemas.microsoft.com/office/drawing/2014/main" id="{38A9C58C-10B3-43D5-889A-D910A057F2F4}"/>
              </a:ext>
            </a:extLst>
          </p:cNvPr>
          <p:cNvSpPr>
            <a:spLocks noChangeArrowheads="1"/>
          </p:cNvSpPr>
          <p:nvPr/>
        </p:nvSpPr>
        <p:spPr bwMode="auto">
          <a:xfrm>
            <a:off x="5085779" y="5831761"/>
            <a:ext cx="1595949" cy="670380"/>
          </a:xfrm>
          <a:prstGeom prst="ellipse">
            <a:avLst/>
          </a:prstGeom>
          <a:noFill/>
          <a:ln>
            <a:noFill/>
          </a:ln>
        </p:spPr>
        <p:txBody>
          <a:bodyPr wrap="none" anchor="ctr"/>
          <a:lstStyle/>
          <a:p>
            <a:pPr algn="ctr" eaLnBrk="1" hangingPunct="1">
              <a:defRPr/>
            </a:pP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通所介護・</a:t>
            </a:r>
            <a:endParaRPr lang="en-US" altLang="ja-JP" sz="18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algn="ctr" eaLnBrk="1" hangingPunct="1">
              <a:defRPr/>
            </a:pP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通所リハビリ</a:t>
            </a:r>
          </a:p>
        </p:txBody>
      </p:sp>
      <p:sp>
        <p:nvSpPr>
          <p:cNvPr id="29" name="Oval 5"/>
          <p:cNvSpPr>
            <a:spLocks noChangeArrowheads="1"/>
          </p:cNvSpPr>
          <p:nvPr/>
        </p:nvSpPr>
        <p:spPr bwMode="auto">
          <a:xfrm>
            <a:off x="484448" y="3540944"/>
            <a:ext cx="1595950" cy="645545"/>
          </a:xfrm>
          <a:prstGeom prst="ellipse">
            <a:avLst/>
          </a:prstGeom>
          <a:noFill/>
          <a:ln>
            <a:noFill/>
          </a:ln>
        </p:spPr>
        <p:txBody>
          <a:bodyPr wrap="none" anchor="ctr"/>
          <a:lstStyle/>
          <a:p>
            <a:pPr algn="ctr" eaLnBrk="1" hangingPunct="1">
              <a:lnSpc>
                <a:spcPct val="130000"/>
              </a:lnSpc>
              <a:defRPr/>
            </a:pPr>
            <a:r>
              <a:rPr lang="ja-JP" altLang="en-US" sz="20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リハビリ職</a:t>
            </a:r>
          </a:p>
        </p:txBody>
      </p:sp>
      <p:sp>
        <p:nvSpPr>
          <p:cNvPr id="51" name="Text Box 13">
            <a:extLst>
              <a:ext uri="{FF2B5EF4-FFF2-40B4-BE49-F238E27FC236}">
                <a16:creationId xmlns:a16="http://schemas.microsoft.com/office/drawing/2014/main" id="{F6D085B7-C7F2-4F2E-A9DE-669EC24E5B45}"/>
              </a:ext>
            </a:extLst>
          </p:cNvPr>
          <p:cNvSpPr txBox="1">
            <a:spLocks noChangeArrowheads="1"/>
          </p:cNvSpPr>
          <p:nvPr/>
        </p:nvSpPr>
        <p:spPr bwMode="auto">
          <a:xfrm>
            <a:off x="1203591" y="2826448"/>
            <a:ext cx="1945767" cy="333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ts val="2200"/>
              </a:lnSpc>
              <a:defRPr/>
            </a:pPr>
            <a:r>
              <a:rPr lang="ja-JP" altLang="en-US" sz="16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助言・栄養指導</a:t>
            </a:r>
          </a:p>
        </p:txBody>
      </p:sp>
      <p:sp>
        <p:nvSpPr>
          <p:cNvPr id="52" name="Text Box 13">
            <a:extLst>
              <a:ext uri="{FF2B5EF4-FFF2-40B4-BE49-F238E27FC236}">
                <a16:creationId xmlns:a16="http://schemas.microsoft.com/office/drawing/2014/main" id="{D69A787D-DC85-44B7-831A-3A892C4679B7}"/>
              </a:ext>
            </a:extLst>
          </p:cNvPr>
          <p:cNvSpPr txBox="1">
            <a:spLocks noChangeArrowheads="1"/>
          </p:cNvSpPr>
          <p:nvPr/>
        </p:nvSpPr>
        <p:spPr bwMode="auto">
          <a:xfrm>
            <a:off x="3387005" y="5668481"/>
            <a:ext cx="2276960" cy="61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ts val="2200"/>
              </a:lnSpc>
              <a:defRPr/>
            </a:pPr>
            <a:r>
              <a:rPr lang="ja-JP" altLang="en-US" sz="16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情報提供・</a:t>
            </a:r>
            <a:endParaRPr lang="en-US" altLang="ja-JP" sz="16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endParaRPr>
          </a:p>
          <a:p>
            <a:pPr algn="ctr" eaLnBrk="1" hangingPunct="1">
              <a:lnSpc>
                <a:spcPts val="2200"/>
              </a:lnSpc>
              <a:defRPr/>
            </a:pPr>
            <a:r>
              <a:rPr lang="ja-JP" altLang="en-US" sz="16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サービス</a:t>
            </a:r>
          </a:p>
        </p:txBody>
      </p:sp>
      <p:sp>
        <p:nvSpPr>
          <p:cNvPr id="53" name="Text Box 13">
            <a:extLst>
              <a:ext uri="{FF2B5EF4-FFF2-40B4-BE49-F238E27FC236}">
                <a16:creationId xmlns:a16="http://schemas.microsoft.com/office/drawing/2014/main" id="{D3694E83-FEE0-4083-A950-E12DA29BF5EE}"/>
              </a:ext>
            </a:extLst>
          </p:cNvPr>
          <p:cNvSpPr txBox="1">
            <a:spLocks noChangeArrowheads="1"/>
          </p:cNvSpPr>
          <p:nvPr/>
        </p:nvSpPr>
        <p:spPr bwMode="auto">
          <a:xfrm>
            <a:off x="913945" y="4220873"/>
            <a:ext cx="2276960" cy="61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ts val="2200"/>
              </a:lnSpc>
              <a:defRPr/>
            </a:pPr>
            <a:r>
              <a:rPr lang="ja-JP" altLang="en-US" sz="16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情報提供・</a:t>
            </a:r>
            <a:endParaRPr lang="en-US" altLang="ja-JP" sz="16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endParaRPr>
          </a:p>
          <a:p>
            <a:pPr algn="ctr" eaLnBrk="1" hangingPunct="1">
              <a:lnSpc>
                <a:spcPts val="2200"/>
              </a:lnSpc>
              <a:defRPr/>
            </a:pPr>
            <a:r>
              <a:rPr lang="ja-JP" altLang="en-US" sz="16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リハビリ</a:t>
            </a:r>
          </a:p>
        </p:txBody>
      </p:sp>
      <p:sp>
        <p:nvSpPr>
          <p:cNvPr id="54" name="Rectangle 2">
            <a:extLst>
              <a:ext uri="{FF2B5EF4-FFF2-40B4-BE49-F238E27FC236}">
                <a16:creationId xmlns:a16="http://schemas.microsoft.com/office/drawing/2014/main" id="{097D6ED9-9505-4069-97A9-F0EB86750EC1}"/>
              </a:ext>
            </a:extLst>
          </p:cNvPr>
          <p:cNvSpPr>
            <a:spLocks noChangeArrowheads="1"/>
          </p:cNvSpPr>
          <p:nvPr/>
        </p:nvSpPr>
        <p:spPr bwMode="auto">
          <a:xfrm>
            <a:off x="379838" y="1001689"/>
            <a:ext cx="8358187" cy="58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defRPr/>
            </a:pPr>
            <a:r>
              <a:rPr lang="ja-JP" altLang="en-US" sz="2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サービス担当者会議での情報共有と多職種の協働が重要</a:t>
            </a:r>
          </a:p>
        </p:txBody>
      </p:sp>
      <p:sp>
        <p:nvSpPr>
          <p:cNvPr id="56" name="テキスト ボックス 55">
            <a:extLst>
              <a:ext uri="{FF2B5EF4-FFF2-40B4-BE49-F238E27FC236}">
                <a16:creationId xmlns:a16="http://schemas.microsoft.com/office/drawing/2014/main" id="{7D8B5EAB-D574-4DF2-A8FE-C7DCFE28274A}"/>
              </a:ext>
            </a:extLst>
          </p:cNvPr>
          <p:cNvSpPr txBox="1"/>
          <p:nvPr/>
        </p:nvSpPr>
        <p:spPr>
          <a:xfrm>
            <a:off x="-1" y="710695"/>
            <a:ext cx="1748590" cy="338554"/>
          </a:xfrm>
          <a:prstGeom prst="rect">
            <a:avLst/>
          </a:prstGeom>
          <a:noFill/>
          <a:ln w="25400">
            <a:noFill/>
          </a:ln>
        </p:spPr>
        <p:txBody>
          <a:bodyPr wrap="square">
            <a:spAutoFit/>
          </a:bodyPr>
          <a:lstStyle/>
          <a:p>
            <a:pPr algn="ctr"/>
            <a:r>
              <a:rPr lang="en-US" altLang="ja-JP" sz="1600" b="1" dirty="0">
                <a:solidFill>
                  <a:prstClr val="black"/>
                </a:solidFill>
                <a:latin typeface="BIZ UDPゴシック" panose="020B0400000000000000" pitchFamily="50" charset="-128"/>
                <a:ea typeface="BIZ UDPゴシック" panose="020B0400000000000000" pitchFamily="50" charset="-128"/>
              </a:rPr>
              <a:t>〔</a:t>
            </a:r>
            <a:r>
              <a:rPr lang="ja-JP" altLang="en-US" sz="1600" b="1" dirty="0">
                <a:solidFill>
                  <a:prstClr val="black"/>
                </a:solidFill>
                <a:latin typeface="BIZ UDPゴシック" panose="020B0400000000000000" pitchFamily="50" charset="-128"/>
                <a:ea typeface="BIZ UDPゴシック" panose="020B0400000000000000" pitchFamily="50" charset="-128"/>
              </a:rPr>
              <a:t>歯・薬 追補 </a:t>
            </a:r>
            <a:r>
              <a:rPr lang="en-US" altLang="ja-JP" sz="1600" b="1" dirty="0">
                <a:solidFill>
                  <a:prstClr val="black"/>
                </a:solidFill>
                <a:latin typeface="BIZ UDPゴシック" panose="020B0400000000000000" pitchFamily="50" charset="-128"/>
                <a:ea typeface="BIZ UDPゴシック" panose="020B0400000000000000" pitchFamily="50" charset="-128"/>
              </a:rPr>
              <a:t>12〕</a:t>
            </a:r>
            <a:endParaRPr lang="ja-JP" altLang="en-US" sz="1600" b="1"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85555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gradFill flip="none" rotWithShape="1">
            <a:gsLst>
              <a:gs pos="20000">
                <a:srgbClr val="39837F"/>
              </a:gs>
              <a:gs pos="45000">
                <a:srgbClr val="39837F"/>
              </a:gs>
              <a:gs pos="55000">
                <a:srgbClr val="89743F"/>
              </a:gs>
              <a:gs pos="83000">
                <a:srgbClr val="89743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endParaRPr>
          </a:p>
        </p:txBody>
      </p:sp>
      <p:sp>
        <p:nvSpPr>
          <p:cNvPr id="5" name="四角形: 角を丸くする 4">
            <a:extLst>
              <a:ext uri="{FF2B5EF4-FFF2-40B4-BE49-F238E27FC236}">
                <a16:creationId xmlns:a16="http://schemas.microsoft.com/office/drawing/2014/main" id="{27F95482-F5CA-452C-A966-C3DEC6155717}"/>
              </a:ext>
            </a:extLst>
          </p:cNvPr>
          <p:cNvSpPr/>
          <p:nvPr/>
        </p:nvSpPr>
        <p:spPr bwMode="auto">
          <a:xfrm>
            <a:off x="266699" y="1255835"/>
            <a:ext cx="8536011" cy="1950387"/>
          </a:xfrm>
          <a:prstGeom prst="roundRect">
            <a:avLst>
              <a:gd name="adj" fmla="val 10785"/>
            </a:avLst>
          </a:prstGeom>
          <a:noFill/>
          <a:ln w="28575" cap="flat" cmpd="sng" algn="ctr">
            <a:solidFill>
              <a:srgbClr val="7D9D35"/>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2" name="テキスト ボックス 3"/>
          <p:cNvSpPr txBox="1">
            <a:spLocks noChangeArrowheads="1"/>
          </p:cNvSpPr>
          <p:nvPr/>
        </p:nvSpPr>
        <p:spPr bwMode="auto">
          <a:xfrm>
            <a:off x="157823" y="126164"/>
            <a:ext cx="8835656" cy="43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08" rIns="91412" bIns="45708">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defTabSz="913308" eaLnBrk="1" fontAlgn="auto" hangingPunct="1">
              <a:spcBef>
                <a:spcPct val="0"/>
              </a:spcBef>
              <a:spcAft>
                <a:spcPts val="0"/>
              </a:spcAft>
              <a:buFont typeface="Arial" charset="0"/>
              <a:buNone/>
              <a:defRPr/>
            </a:pPr>
            <a:r>
              <a:rPr lang="ja-JP" altLang="en-US" sz="225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rPr>
              <a:t>認知症の人の日常生活・社会生活における意思決定支援ガイドライン</a:t>
            </a:r>
          </a:p>
        </p:txBody>
      </p:sp>
      <p:sp>
        <p:nvSpPr>
          <p:cNvPr id="11" name="テキスト ボックス 10">
            <a:extLst>
              <a:ext uri="{FF2B5EF4-FFF2-40B4-BE49-F238E27FC236}">
                <a16:creationId xmlns:a16="http://schemas.microsoft.com/office/drawing/2014/main" id="{E7BE5C75-01E7-4067-9C04-C302A62E917D}"/>
              </a:ext>
            </a:extLst>
          </p:cNvPr>
          <p:cNvSpPr txBox="1"/>
          <p:nvPr/>
        </p:nvSpPr>
        <p:spPr>
          <a:xfrm>
            <a:off x="642288" y="1431832"/>
            <a:ext cx="7975600" cy="1708160"/>
          </a:xfrm>
          <a:prstGeom prst="rect">
            <a:avLst/>
          </a:prstGeom>
          <a:noFill/>
          <a:ln w="25400">
            <a:noFill/>
          </a:ln>
        </p:spPr>
        <p:txBody>
          <a:bodyPr wrap="square">
            <a:spAutoFit/>
          </a:bodyPr>
          <a:lstStyle/>
          <a:p>
            <a:pPr marL="361950" indent="-361950">
              <a:spcBef>
                <a:spcPts val="600"/>
              </a:spcBef>
              <a:defRPr/>
            </a:pPr>
            <a:r>
              <a:rPr lang="ja-JP" altLang="en-US" sz="2000" b="1" dirty="0">
                <a:solidFill>
                  <a:srgbClr val="000000"/>
                </a:solidFill>
                <a:latin typeface="BIZ UDPゴシック" panose="020B0400000000000000" pitchFamily="50" charset="-128"/>
                <a:ea typeface="BIZ UDPゴシック" panose="020B0400000000000000" pitchFamily="50" charset="-128"/>
              </a:rPr>
              <a:t>○ 意思を形成し、表明でき、尊重されることは、日常生活・社会生活</a:t>
            </a:r>
            <a:endParaRPr lang="en-US" altLang="ja-JP" sz="2000" b="1" dirty="0">
              <a:solidFill>
                <a:srgbClr val="000000"/>
              </a:solidFill>
              <a:latin typeface="BIZ UDPゴシック" panose="020B0400000000000000" pitchFamily="50" charset="-128"/>
              <a:ea typeface="BIZ UDPゴシック" panose="020B0400000000000000" pitchFamily="50" charset="-128"/>
            </a:endParaRPr>
          </a:p>
          <a:p>
            <a:pPr marL="361950" indent="-361950">
              <a:spcBef>
                <a:spcPts val="0"/>
              </a:spcBef>
              <a:defRPr/>
            </a:pPr>
            <a:r>
              <a:rPr lang="ja-JP" altLang="en-US" sz="2000" b="1" dirty="0">
                <a:solidFill>
                  <a:srgbClr val="000000"/>
                </a:solidFill>
                <a:latin typeface="BIZ UDPゴシック" panose="020B0400000000000000" pitchFamily="50" charset="-128"/>
                <a:ea typeface="BIZ UDPゴシック" panose="020B0400000000000000" pitchFamily="50" charset="-128"/>
              </a:rPr>
              <a:t>    において重要であり、認知症の人についても同様。 </a:t>
            </a:r>
            <a:endParaRPr lang="en-US" altLang="ja-JP" sz="2000" b="1" dirty="0">
              <a:solidFill>
                <a:srgbClr val="000000"/>
              </a:solidFill>
              <a:latin typeface="BIZ UDPゴシック" panose="020B0400000000000000" pitchFamily="50" charset="-128"/>
              <a:ea typeface="BIZ UDPゴシック" panose="020B0400000000000000" pitchFamily="50" charset="-128"/>
            </a:endParaRPr>
          </a:p>
          <a:p>
            <a:pPr marL="361950" indent="-361950">
              <a:spcBef>
                <a:spcPts val="600"/>
              </a:spcBef>
              <a:defRPr/>
            </a:pPr>
            <a:r>
              <a:rPr lang="ja-JP" altLang="en-US" sz="2000" b="1" dirty="0">
                <a:solidFill>
                  <a:srgbClr val="000000"/>
                </a:solidFill>
                <a:latin typeface="BIZ UDPゴシック" panose="020B0400000000000000" pitchFamily="50" charset="-128"/>
                <a:ea typeface="BIZ UDPゴシック" panose="020B0400000000000000" pitchFamily="50" charset="-128"/>
              </a:rPr>
              <a:t>○ 意思決定支援の基本的考え方、姿勢、方法、配慮すべき事柄等を</a:t>
            </a:r>
            <a:endParaRPr lang="en-US" altLang="ja-JP" sz="2000" b="1" dirty="0">
              <a:solidFill>
                <a:srgbClr val="000000"/>
              </a:solidFill>
              <a:latin typeface="BIZ UDPゴシック" panose="020B0400000000000000" pitchFamily="50" charset="-128"/>
              <a:ea typeface="BIZ UDPゴシック" panose="020B0400000000000000" pitchFamily="50" charset="-128"/>
            </a:endParaRPr>
          </a:p>
          <a:p>
            <a:pPr marL="361950" indent="-361950">
              <a:spcBef>
                <a:spcPts val="0"/>
              </a:spcBef>
              <a:defRPr/>
            </a:pPr>
            <a:r>
              <a:rPr lang="en-US" altLang="ja-JP" sz="2000" b="1" dirty="0">
                <a:solidFill>
                  <a:srgbClr val="000000"/>
                </a:solidFill>
                <a:latin typeface="BIZ UDPゴシック" panose="020B0400000000000000" pitchFamily="50" charset="-128"/>
                <a:ea typeface="BIZ UDPゴシック" panose="020B0400000000000000" pitchFamily="50" charset="-128"/>
              </a:rPr>
              <a:t>    </a:t>
            </a:r>
            <a:r>
              <a:rPr lang="ja-JP" altLang="en-US" sz="2000" b="1" dirty="0">
                <a:solidFill>
                  <a:srgbClr val="000000"/>
                </a:solidFill>
                <a:latin typeface="BIZ UDPゴシック" panose="020B0400000000000000" pitchFamily="50" charset="-128"/>
                <a:ea typeface="BIZ UDPゴシック" panose="020B0400000000000000" pitchFamily="50" charset="-128"/>
              </a:rPr>
              <a:t>整理し、認知症の人が、自らの意思に基づいた日常生活・社会生活</a:t>
            </a:r>
            <a:endParaRPr lang="en-US" altLang="ja-JP" sz="2000" b="1" dirty="0">
              <a:solidFill>
                <a:srgbClr val="000000"/>
              </a:solidFill>
              <a:latin typeface="BIZ UDPゴシック" panose="020B0400000000000000" pitchFamily="50" charset="-128"/>
              <a:ea typeface="BIZ UDPゴシック" panose="020B0400000000000000" pitchFamily="50" charset="-128"/>
            </a:endParaRPr>
          </a:p>
          <a:p>
            <a:pPr marL="361950" indent="-361950">
              <a:spcBef>
                <a:spcPts val="0"/>
              </a:spcBef>
              <a:defRPr/>
            </a:pPr>
            <a:r>
              <a:rPr lang="en-US" altLang="ja-JP" sz="2000" b="1" dirty="0">
                <a:solidFill>
                  <a:srgbClr val="000000"/>
                </a:solidFill>
                <a:latin typeface="BIZ UDPゴシック" panose="020B0400000000000000" pitchFamily="50" charset="-128"/>
                <a:ea typeface="BIZ UDPゴシック" panose="020B0400000000000000" pitchFamily="50" charset="-128"/>
              </a:rPr>
              <a:t>    </a:t>
            </a:r>
            <a:r>
              <a:rPr lang="ja-JP" altLang="en-US" sz="2000" b="1" dirty="0">
                <a:solidFill>
                  <a:srgbClr val="000000"/>
                </a:solidFill>
                <a:latin typeface="BIZ UDPゴシック" panose="020B0400000000000000" pitchFamily="50" charset="-128"/>
                <a:ea typeface="BIZ UDPゴシック" panose="020B0400000000000000" pitchFamily="50" charset="-128"/>
              </a:rPr>
              <a:t>を送れることをめざすもの。 </a:t>
            </a:r>
          </a:p>
        </p:txBody>
      </p:sp>
      <p:sp>
        <p:nvSpPr>
          <p:cNvPr id="12" name="テキスト ボックス 11">
            <a:extLst>
              <a:ext uri="{FF2B5EF4-FFF2-40B4-BE49-F238E27FC236}">
                <a16:creationId xmlns:a16="http://schemas.microsoft.com/office/drawing/2014/main" id="{08517994-2211-4F3A-8C0E-FD86C2518C84}"/>
              </a:ext>
            </a:extLst>
          </p:cNvPr>
          <p:cNvSpPr txBox="1"/>
          <p:nvPr/>
        </p:nvSpPr>
        <p:spPr>
          <a:xfrm>
            <a:off x="642288" y="1042801"/>
            <a:ext cx="933450" cy="400110"/>
          </a:xfrm>
          <a:prstGeom prst="rect">
            <a:avLst/>
          </a:prstGeom>
          <a:solidFill>
            <a:schemeClr val="bg1"/>
          </a:solidFill>
          <a:ln w="25400">
            <a:noFill/>
          </a:ln>
        </p:spPr>
        <p:txBody>
          <a:bodyPr wrap="square">
            <a:spAutoFit/>
          </a:bodyPr>
          <a:lstStyle/>
          <a:p>
            <a:pPr algn="ctr" defTabSz="912813" eaLnBrk="1" fontAlgn="auto" hangingPunct="1">
              <a:spcBef>
                <a:spcPts val="0"/>
              </a:spcBef>
              <a:spcAft>
                <a:spcPts val="0"/>
              </a:spcAft>
              <a:defRPr/>
            </a:pPr>
            <a:r>
              <a:rPr kumimoji="0" lang="ja-JP" altLang="en-US" sz="2000" b="1" kern="0" dirty="0">
                <a:solidFill>
                  <a:srgbClr val="7D9D35"/>
                </a:solidFill>
                <a:latin typeface="BIZ UDPゴシック" panose="020B0400000000000000" pitchFamily="50" charset="-128"/>
                <a:ea typeface="BIZ UDPゴシック" panose="020B0400000000000000" pitchFamily="50" charset="-128"/>
                <a:cs typeface="メイリオ" panose="020B0604030504040204" pitchFamily="50" charset="-128"/>
              </a:rPr>
              <a:t>趣旨</a:t>
            </a:r>
          </a:p>
        </p:txBody>
      </p:sp>
      <p:sp>
        <p:nvSpPr>
          <p:cNvPr id="13" name="四角形: 角を丸くする 12">
            <a:extLst>
              <a:ext uri="{FF2B5EF4-FFF2-40B4-BE49-F238E27FC236}">
                <a16:creationId xmlns:a16="http://schemas.microsoft.com/office/drawing/2014/main" id="{80867BA0-03C3-4F6D-A1A8-BA674D85CD21}"/>
              </a:ext>
            </a:extLst>
          </p:cNvPr>
          <p:cNvSpPr/>
          <p:nvPr/>
        </p:nvSpPr>
        <p:spPr bwMode="auto">
          <a:xfrm>
            <a:off x="266699" y="3523585"/>
            <a:ext cx="8536011" cy="2638314"/>
          </a:xfrm>
          <a:prstGeom prst="roundRect">
            <a:avLst>
              <a:gd name="adj" fmla="val 8751"/>
            </a:avLst>
          </a:prstGeom>
          <a:noFill/>
          <a:ln w="28575" cap="flat" cmpd="sng" algn="ctr">
            <a:solidFill>
              <a:srgbClr val="7D9D35"/>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14" name="テキスト ボックス 13">
            <a:extLst>
              <a:ext uri="{FF2B5EF4-FFF2-40B4-BE49-F238E27FC236}">
                <a16:creationId xmlns:a16="http://schemas.microsoft.com/office/drawing/2014/main" id="{9D659ACC-271E-44BC-B8BB-CC69614430E8}"/>
              </a:ext>
            </a:extLst>
          </p:cNvPr>
          <p:cNvSpPr txBox="1"/>
          <p:nvPr/>
        </p:nvSpPr>
        <p:spPr>
          <a:xfrm>
            <a:off x="642288" y="3310867"/>
            <a:ext cx="5387037" cy="400110"/>
          </a:xfrm>
          <a:prstGeom prst="rect">
            <a:avLst/>
          </a:prstGeom>
          <a:solidFill>
            <a:schemeClr val="bg1"/>
          </a:solidFill>
          <a:ln w="25400">
            <a:noFill/>
          </a:ln>
        </p:spPr>
        <p:txBody>
          <a:bodyPr wrap="square">
            <a:spAutoFit/>
          </a:bodyPr>
          <a:lstStyle/>
          <a:p>
            <a:pPr defTabSz="912813" eaLnBrk="1" fontAlgn="auto" hangingPunct="1">
              <a:spcBef>
                <a:spcPts val="0"/>
              </a:spcBef>
              <a:spcAft>
                <a:spcPts val="0"/>
              </a:spcAft>
              <a:defRPr/>
            </a:pPr>
            <a:r>
              <a:rPr kumimoji="0" lang="ja-JP" altLang="en-US" sz="2000" b="1" kern="0" dirty="0">
                <a:solidFill>
                  <a:srgbClr val="7D9D35"/>
                </a:solidFill>
                <a:latin typeface="BIZ UDPゴシック" panose="020B0400000000000000" pitchFamily="50" charset="-128"/>
                <a:ea typeface="BIZ UDPゴシック" panose="020B0400000000000000" pitchFamily="50" charset="-128"/>
                <a:cs typeface="メイリオ" panose="020B0604030504040204" pitchFamily="50" charset="-128"/>
              </a:rPr>
              <a:t>基本事項（誰のための・誰による・支援なのか）</a:t>
            </a:r>
          </a:p>
        </p:txBody>
      </p:sp>
      <p:sp>
        <p:nvSpPr>
          <p:cNvPr id="17" name="テキスト ボックス 16">
            <a:extLst>
              <a:ext uri="{FF2B5EF4-FFF2-40B4-BE49-F238E27FC236}">
                <a16:creationId xmlns:a16="http://schemas.microsoft.com/office/drawing/2014/main" id="{832C74A4-1337-4648-A460-C577B1CF6584}"/>
              </a:ext>
            </a:extLst>
          </p:cNvPr>
          <p:cNvSpPr txBox="1"/>
          <p:nvPr/>
        </p:nvSpPr>
        <p:spPr>
          <a:xfrm>
            <a:off x="642288" y="3762300"/>
            <a:ext cx="8160422" cy="2339102"/>
          </a:xfrm>
          <a:prstGeom prst="rect">
            <a:avLst/>
          </a:prstGeom>
          <a:noFill/>
          <a:ln w="25400">
            <a:noFill/>
          </a:ln>
        </p:spPr>
        <p:txBody>
          <a:bodyPr wrap="square">
            <a:spAutoFit/>
          </a:bodyPr>
          <a:lstStyle/>
          <a:p>
            <a:pPr marL="361950" indent="-361950">
              <a:spcBef>
                <a:spcPts val="600"/>
              </a:spcBef>
              <a:defRPr/>
            </a:pPr>
            <a:r>
              <a:rPr lang="ja-JP" altLang="en-US" sz="2000" b="1" dirty="0">
                <a:solidFill>
                  <a:srgbClr val="000000"/>
                </a:solidFill>
                <a:latin typeface="BIZ UDPゴシック" panose="020B0400000000000000" pitchFamily="50" charset="-128"/>
                <a:ea typeface="BIZ UDPゴシック" panose="020B0400000000000000" pitchFamily="50" charset="-128"/>
              </a:rPr>
              <a:t>○ 認知症の人ための</a:t>
            </a:r>
            <a:endParaRPr lang="en-US" altLang="ja-JP" sz="2000" b="1" dirty="0">
              <a:solidFill>
                <a:srgbClr val="000000"/>
              </a:solidFill>
              <a:latin typeface="BIZ UDPゴシック" panose="020B0400000000000000" pitchFamily="50" charset="-128"/>
              <a:ea typeface="BIZ UDPゴシック" panose="020B0400000000000000" pitchFamily="50" charset="-128"/>
            </a:endParaRPr>
          </a:p>
          <a:p>
            <a:pPr marL="450850" indent="-450850">
              <a:spcBef>
                <a:spcPts val="0"/>
              </a:spcBef>
              <a:defRPr/>
            </a:pPr>
            <a:r>
              <a:rPr lang="ja-JP" altLang="en-US" sz="1800" b="1" dirty="0">
                <a:solidFill>
                  <a:srgbClr val="FFFFFF">
                    <a:lumMod val="50000"/>
                  </a:srgbClr>
                </a:solidFill>
                <a:latin typeface="BIZ UDPゴシック" panose="020B0400000000000000" pitchFamily="50" charset="-128"/>
                <a:ea typeface="BIZ UDPゴシック" panose="020B0400000000000000" pitchFamily="50" charset="-128"/>
              </a:rPr>
              <a:t>　   　（認知症と診断された場合に限らず、認知機能の低下が疑われ、意思決定  </a:t>
            </a:r>
            <a:endParaRPr lang="en-US" altLang="ja-JP" sz="1800" b="1" dirty="0">
              <a:solidFill>
                <a:srgbClr val="FFFFFF">
                  <a:lumMod val="50000"/>
                </a:srgbClr>
              </a:solidFill>
              <a:latin typeface="BIZ UDPゴシック" panose="020B0400000000000000" pitchFamily="50" charset="-128"/>
              <a:ea typeface="BIZ UDPゴシック" panose="020B0400000000000000" pitchFamily="50" charset="-128"/>
            </a:endParaRPr>
          </a:p>
          <a:p>
            <a:pPr marL="450850" indent="-450850">
              <a:spcBef>
                <a:spcPts val="0"/>
              </a:spcBef>
              <a:defRPr/>
            </a:pPr>
            <a:r>
              <a:rPr lang="ja-JP" altLang="en-US" sz="1800" b="1" dirty="0">
                <a:solidFill>
                  <a:srgbClr val="FFFFFF">
                    <a:lumMod val="50000"/>
                  </a:srgbClr>
                </a:solidFill>
                <a:latin typeface="BIZ UDPゴシック" panose="020B0400000000000000" pitchFamily="50" charset="-128"/>
                <a:ea typeface="BIZ UDPゴシック" panose="020B0400000000000000" pitchFamily="50" charset="-128"/>
              </a:rPr>
              <a:t>        能力が不十分な人を含む。）</a:t>
            </a:r>
            <a:endParaRPr lang="en-US" altLang="ja-JP" sz="1800" b="1" dirty="0">
              <a:solidFill>
                <a:srgbClr val="FFFFFF">
                  <a:lumMod val="50000"/>
                </a:srgbClr>
              </a:solidFill>
              <a:latin typeface="BIZ UDPゴシック" panose="020B0400000000000000" pitchFamily="50" charset="-128"/>
              <a:ea typeface="BIZ UDPゴシック" panose="020B0400000000000000" pitchFamily="50" charset="-128"/>
            </a:endParaRPr>
          </a:p>
          <a:p>
            <a:pPr marL="361950" indent="-361950">
              <a:spcBef>
                <a:spcPts val="600"/>
              </a:spcBef>
              <a:defRPr/>
            </a:pPr>
            <a:r>
              <a:rPr lang="ja-JP" altLang="en-US" sz="2000" b="1" dirty="0">
                <a:solidFill>
                  <a:srgbClr val="000000"/>
                </a:solidFill>
                <a:latin typeface="BIZ UDPゴシック" panose="020B0400000000000000" pitchFamily="50" charset="-128"/>
                <a:ea typeface="BIZ UDPゴシック" panose="020B0400000000000000" pitchFamily="50" charset="-128"/>
              </a:rPr>
              <a:t>○ 認知症の人の意思決定支援に関わる全ての人による</a:t>
            </a:r>
            <a:endParaRPr lang="en-US" altLang="ja-JP" sz="2000" b="1" dirty="0">
              <a:solidFill>
                <a:srgbClr val="000000"/>
              </a:solidFill>
              <a:latin typeface="BIZ UDPゴシック" panose="020B0400000000000000" pitchFamily="50" charset="-128"/>
              <a:ea typeface="BIZ UDPゴシック" panose="020B0400000000000000" pitchFamily="50" charset="-128"/>
            </a:endParaRPr>
          </a:p>
          <a:p>
            <a:pPr marL="361950" indent="-361950">
              <a:spcBef>
                <a:spcPts val="0"/>
              </a:spcBef>
              <a:defRPr/>
            </a:pPr>
            <a:r>
              <a:rPr lang="ja-JP" altLang="en-US" sz="2000" b="1" dirty="0">
                <a:solidFill>
                  <a:srgbClr val="FFFFFF">
                    <a:lumMod val="50000"/>
                  </a:srgbClr>
                </a:solidFill>
                <a:latin typeface="BIZ UDPゴシック" panose="020B0400000000000000" pitchFamily="50" charset="-128"/>
                <a:ea typeface="BIZ UDPゴシック" panose="020B0400000000000000" pitchFamily="50" charset="-128"/>
              </a:rPr>
              <a:t>　  　</a:t>
            </a:r>
            <a:r>
              <a:rPr lang="ja-JP" altLang="en-US" sz="1800" b="1" dirty="0">
                <a:solidFill>
                  <a:srgbClr val="FFFFFF">
                    <a:lumMod val="50000"/>
                  </a:srgbClr>
                </a:solidFill>
                <a:latin typeface="BIZ UDPゴシック" panose="020B0400000000000000" pitchFamily="50" charset="-128"/>
                <a:ea typeface="BIZ UDPゴシック" panose="020B0400000000000000" pitchFamily="50" charset="-128"/>
              </a:rPr>
              <a:t>（意思決定支援者）</a:t>
            </a:r>
          </a:p>
          <a:p>
            <a:pPr marL="361950" indent="-361950">
              <a:spcBef>
                <a:spcPts val="600"/>
              </a:spcBef>
              <a:defRPr/>
            </a:pPr>
            <a:r>
              <a:rPr lang="ja-JP" altLang="en-US" sz="2000" b="1" dirty="0">
                <a:solidFill>
                  <a:srgbClr val="000000"/>
                </a:solidFill>
                <a:latin typeface="BIZ UDPゴシック" panose="020B0400000000000000" pitchFamily="50" charset="-128"/>
                <a:ea typeface="BIZ UDPゴシック" panose="020B0400000000000000" pitchFamily="50" charset="-128"/>
              </a:rPr>
              <a:t>○ 認知症の人の意思決定をプロセスとして支援するもの </a:t>
            </a:r>
            <a:endParaRPr lang="en-US" altLang="ja-JP" sz="2000" b="1" dirty="0">
              <a:solidFill>
                <a:srgbClr val="000000"/>
              </a:solidFill>
              <a:latin typeface="BIZ UDPゴシック" panose="020B0400000000000000" pitchFamily="50" charset="-128"/>
              <a:ea typeface="BIZ UDPゴシック" panose="020B0400000000000000" pitchFamily="50" charset="-128"/>
            </a:endParaRPr>
          </a:p>
          <a:p>
            <a:pPr marL="361950" indent="-361950">
              <a:spcBef>
                <a:spcPts val="0"/>
              </a:spcBef>
              <a:defRPr/>
            </a:pPr>
            <a:r>
              <a:rPr lang="ja-JP" altLang="en-US" sz="2000" b="1" dirty="0">
                <a:solidFill>
                  <a:srgbClr val="FFFFFF">
                    <a:lumMod val="50000"/>
                  </a:srgbClr>
                </a:solidFill>
                <a:latin typeface="BIZ UDPゴシック" panose="020B0400000000000000" pitchFamily="50" charset="-128"/>
                <a:ea typeface="BIZ UDPゴシック" panose="020B0400000000000000" pitchFamily="50" charset="-128"/>
              </a:rPr>
              <a:t>　  　</a:t>
            </a:r>
            <a:r>
              <a:rPr lang="ja-JP" altLang="en-US" sz="1800" b="1" dirty="0">
                <a:solidFill>
                  <a:srgbClr val="FFFFFF">
                    <a:lumMod val="50000"/>
                  </a:srgbClr>
                </a:solidFill>
                <a:latin typeface="BIZ UDPゴシック" panose="020B0400000000000000" pitchFamily="50" charset="-128"/>
                <a:ea typeface="BIZ UDPゴシック" panose="020B0400000000000000" pitchFamily="50" charset="-128"/>
              </a:rPr>
              <a:t>（意思形成支援、意思表明支援、意思実現支援）</a:t>
            </a:r>
          </a:p>
        </p:txBody>
      </p:sp>
      <p:sp>
        <p:nvSpPr>
          <p:cNvPr id="15" name="角丸四角形 14"/>
          <p:cNvSpPr/>
          <p:nvPr/>
        </p:nvSpPr>
        <p:spPr bwMode="auto">
          <a:xfrm>
            <a:off x="266699" y="6228130"/>
            <a:ext cx="8536011" cy="428626"/>
          </a:xfrm>
          <a:prstGeom prst="roundRect">
            <a:avLst>
              <a:gd name="adj" fmla="val 50000"/>
            </a:avLst>
          </a:prstGeom>
          <a:solidFill>
            <a:srgbClr val="C2525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lnSpc>
                <a:spcPts val="2200"/>
              </a:lnSpc>
            </a:pPr>
            <a:r>
              <a:rPr lang="ja-JP" altLang="en-US" sz="1550" b="1" dirty="0">
                <a:solidFill>
                  <a:srgbClr val="FFFFFF"/>
                </a:solidFill>
                <a:latin typeface="BIZ UDPゴシック" panose="020B0400000000000000" pitchFamily="50" charset="-128"/>
                <a:ea typeface="BIZ UDPゴシック" panose="020B0400000000000000" pitchFamily="50" charset="-128"/>
              </a:rPr>
              <a:t>認知症の人の日常生活・社会生活における意思決定支援ガイドライン 組込型研修の視聴 </a:t>
            </a:r>
          </a:p>
        </p:txBody>
      </p:sp>
      <p:sp>
        <p:nvSpPr>
          <p:cNvPr id="16" name="動作設定ボタン: ビデオ 15">
            <a:hlinkClick r:id="" action="ppaction://noaction" highlightClick="1"/>
          </p:cNvPr>
          <p:cNvSpPr/>
          <p:nvPr/>
        </p:nvSpPr>
        <p:spPr bwMode="auto">
          <a:xfrm>
            <a:off x="514348" y="6228130"/>
            <a:ext cx="585789" cy="428626"/>
          </a:xfrm>
          <a:prstGeom prst="actionButtonMovie">
            <a:avLst/>
          </a:prstGeom>
          <a:solidFill>
            <a:srgbClr val="C2525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18" name="テキスト ボックス 17">
            <a:extLst>
              <a:ext uri="{FF2B5EF4-FFF2-40B4-BE49-F238E27FC236}">
                <a16:creationId xmlns:a16="http://schemas.microsoft.com/office/drawing/2014/main" id="{7D8B5EAB-D574-4DF2-A8FE-C7DCFE28274A}"/>
              </a:ext>
            </a:extLst>
          </p:cNvPr>
          <p:cNvSpPr txBox="1"/>
          <p:nvPr/>
        </p:nvSpPr>
        <p:spPr>
          <a:xfrm>
            <a:off x="-1" y="710695"/>
            <a:ext cx="1748590" cy="338554"/>
          </a:xfrm>
          <a:prstGeom prst="rect">
            <a:avLst/>
          </a:prstGeom>
          <a:noFill/>
          <a:ln w="25400">
            <a:noFill/>
          </a:ln>
        </p:spPr>
        <p:txBody>
          <a:bodyPr wrap="square">
            <a:spAutoFit/>
          </a:bodyPr>
          <a:lstStyle/>
          <a:p>
            <a:pPr algn="ctr"/>
            <a:r>
              <a:rPr lang="en-US" altLang="ja-JP" sz="1600" b="1" dirty="0">
                <a:solidFill>
                  <a:prstClr val="black"/>
                </a:solidFill>
                <a:latin typeface="BIZ UDPゴシック" panose="020B0400000000000000" pitchFamily="50" charset="-128"/>
                <a:ea typeface="BIZ UDPゴシック" panose="020B0400000000000000" pitchFamily="50" charset="-128"/>
              </a:rPr>
              <a:t>〔</a:t>
            </a:r>
            <a:r>
              <a:rPr lang="ja-JP" altLang="en-US" sz="1600" b="1" dirty="0">
                <a:solidFill>
                  <a:prstClr val="black"/>
                </a:solidFill>
                <a:latin typeface="BIZ UDPゴシック" panose="020B0400000000000000" pitchFamily="50" charset="-128"/>
                <a:ea typeface="BIZ UDPゴシック" panose="020B0400000000000000" pitchFamily="50" charset="-128"/>
              </a:rPr>
              <a:t>歯・薬 追補 </a:t>
            </a:r>
            <a:r>
              <a:rPr lang="en-US" altLang="ja-JP" sz="1600" b="1" dirty="0">
                <a:solidFill>
                  <a:prstClr val="black"/>
                </a:solidFill>
                <a:latin typeface="BIZ UDPゴシック" panose="020B0400000000000000" pitchFamily="50" charset="-128"/>
                <a:ea typeface="BIZ UDPゴシック" panose="020B0400000000000000" pitchFamily="50" charset="-128"/>
              </a:rPr>
              <a:t>13〕</a:t>
            </a:r>
            <a:endParaRPr lang="ja-JP" altLang="en-US" sz="1600" b="1"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42132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gradFill flip="none" rotWithShape="1">
            <a:gsLst>
              <a:gs pos="20000">
                <a:srgbClr val="39837F"/>
              </a:gs>
              <a:gs pos="45000">
                <a:srgbClr val="39837F"/>
              </a:gs>
              <a:gs pos="55000">
                <a:srgbClr val="89743F"/>
              </a:gs>
              <a:gs pos="83000">
                <a:srgbClr val="89743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endParaRPr>
          </a:p>
        </p:txBody>
      </p:sp>
      <p:sp>
        <p:nvSpPr>
          <p:cNvPr id="6" name="正方形/長方形 5"/>
          <p:cNvSpPr/>
          <p:nvPr/>
        </p:nvSpPr>
        <p:spPr>
          <a:xfrm>
            <a:off x="1071924" y="1501459"/>
            <a:ext cx="6099748" cy="371716"/>
          </a:xfrm>
          <a:prstGeom prst="rect">
            <a:avLst/>
          </a:prstGeom>
          <a:noFill/>
          <a:ln w="25400" cap="flat" cmpd="sng" algn="ctr">
            <a:solidFill>
              <a:srgbClr val="9BBB59">
                <a:lumMod val="75000"/>
              </a:srgbClr>
            </a:solidFill>
            <a:prstDash val="solid"/>
          </a:ln>
          <a:effectLst/>
        </p:spPr>
        <p:txBody>
          <a:bodyPr wrap="square" rtlCol="0" anchor="ctr">
            <a:noAutofit/>
          </a:bodyPr>
          <a:lstStyle/>
          <a:p>
            <a:pPr algn="ctr">
              <a:lnSpc>
                <a:spcPts val="2100"/>
              </a:lnSpc>
              <a:spcAft>
                <a:spcPts val="0"/>
              </a:spcAft>
              <a:defRPr/>
            </a:pPr>
            <a:r>
              <a:rPr lang="ja-JP" altLang="en-US" sz="1400" dirty="0">
                <a:solidFill>
                  <a:srgbClr val="000000"/>
                </a:solidFill>
                <a:latin typeface="BIZ UDPゴシック" panose="020B0400000000000000" pitchFamily="50" charset="-128"/>
                <a:ea typeface="BIZ UDPゴシック" panose="020B0400000000000000" pitchFamily="50" charset="-128"/>
              </a:rPr>
              <a:t>本人の意思の尊重、意思決定能力への配慮、早期からの継続支援</a:t>
            </a:r>
            <a:endParaRPr lang="ja-JP" altLang="en-US" sz="1400"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8" name="四角形: 角を丸くする 54"/>
          <p:cNvSpPr/>
          <p:nvPr/>
        </p:nvSpPr>
        <p:spPr>
          <a:xfrm>
            <a:off x="409433" y="1998840"/>
            <a:ext cx="7383439" cy="2643440"/>
          </a:xfrm>
          <a:prstGeom prst="roundRect">
            <a:avLst>
              <a:gd name="adj" fmla="val 50000"/>
            </a:avLst>
          </a:prstGeom>
          <a:solidFill>
            <a:srgbClr val="70AD47">
              <a:lumMod val="40000"/>
              <a:lumOff val="60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9" name="正方形/長方形 8"/>
          <p:cNvSpPr/>
          <p:nvPr/>
        </p:nvSpPr>
        <p:spPr>
          <a:xfrm>
            <a:off x="1071923" y="2131971"/>
            <a:ext cx="6107482" cy="595311"/>
          </a:xfrm>
          <a:prstGeom prst="rect">
            <a:avLst/>
          </a:prstGeom>
          <a:solidFill>
            <a:sysClr val="window" lastClr="FFFFFF"/>
          </a:solidFill>
          <a:ln w="25400" cap="flat" cmpd="sng" algn="ctr">
            <a:solidFill>
              <a:srgbClr val="C63734"/>
            </a:solidFill>
            <a:prstDash val="solid"/>
          </a:ln>
          <a:effectLst/>
        </p:spPr>
        <p:txBody>
          <a:bodyPr wrap="square" rtlCol="0" anchor="ctr">
            <a:noAutofit/>
          </a:bodyPr>
          <a:lstStyle/>
          <a:p>
            <a:pPr algn="ctr">
              <a:lnSpc>
                <a:spcPts val="1700"/>
              </a:lnSpc>
              <a:spcBef>
                <a:spcPts val="600"/>
              </a:spcBef>
              <a:spcAft>
                <a:spcPts val="0"/>
              </a:spcAft>
              <a:defRPr/>
            </a:pPr>
            <a:r>
              <a:rPr lang="ja-JP" altLang="en-US" sz="1400" b="1" dirty="0">
                <a:solidFill>
                  <a:srgbClr val="C63734"/>
                </a:solidFill>
                <a:latin typeface="BIZ UDPゴシック" panose="020B0400000000000000" pitchFamily="50" charset="-128"/>
                <a:ea typeface="BIZ UDPゴシック" panose="020B0400000000000000" pitchFamily="50" charset="-128"/>
              </a:rPr>
              <a:t>本人が自ら意思決定できるよう支援</a:t>
            </a:r>
            <a:endParaRPr lang="ja-JP" altLang="en-US" sz="1200"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gn="ctr">
              <a:lnSpc>
                <a:spcPts val="1700"/>
              </a:lnSpc>
              <a:spcAft>
                <a:spcPts val="0"/>
              </a:spcAft>
              <a:defRPr/>
            </a:pPr>
            <a:r>
              <a:rPr lang="ja-JP" altLang="en-US" sz="1250" b="1" dirty="0">
                <a:solidFill>
                  <a:srgbClr val="C63734"/>
                </a:solidFill>
                <a:latin typeface="BIZ UDPゴシック" panose="020B0400000000000000" pitchFamily="50" charset="-128"/>
                <a:ea typeface="BIZ UDPゴシック" panose="020B0400000000000000" pitchFamily="50" charset="-128"/>
              </a:rPr>
              <a:t>意思形成支援、表明支援、実現支援のプロセスに沿って支援を実施</a:t>
            </a:r>
            <a:endParaRPr lang="ja-JP" altLang="en-US" sz="1200"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0" name="左カーブ矢印 9"/>
          <p:cNvSpPr/>
          <p:nvPr/>
        </p:nvSpPr>
        <p:spPr>
          <a:xfrm>
            <a:off x="5166386" y="2727283"/>
            <a:ext cx="373102" cy="758842"/>
          </a:xfrm>
          <a:prstGeom prst="curvedLeftArrow">
            <a:avLst>
              <a:gd name="adj1" fmla="val 25000"/>
              <a:gd name="adj2" fmla="val 63006"/>
              <a:gd name="adj3" fmla="val 21774"/>
            </a:avLst>
          </a:prstGeom>
          <a:solidFill>
            <a:srgbClr val="5B9BD5"/>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11" name="左カーブ矢印 10"/>
          <p:cNvSpPr/>
          <p:nvPr/>
        </p:nvSpPr>
        <p:spPr>
          <a:xfrm rot="10800000">
            <a:off x="2482289" y="2703656"/>
            <a:ext cx="377721" cy="758842"/>
          </a:xfrm>
          <a:prstGeom prst="curvedLeftArrow">
            <a:avLst>
              <a:gd name="adj1" fmla="val 25000"/>
              <a:gd name="adj2" fmla="val 63006"/>
              <a:gd name="adj3" fmla="val 21774"/>
            </a:avLst>
          </a:prstGeom>
          <a:solidFill>
            <a:srgbClr val="ED7D3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12" name="正方形/長方形 11"/>
          <p:cNvSpPr/>
          <p:nvPr/>
        </p:nvSpPr>
        <p:spPr>
          <a:xfrm>
            <a:off x="1071923" y="2894461"/>
            <a:ext cx="2927352" cy="372215"/>
          </a:xfrm>
          <a:prstGeom prst="rect">
            <a:avLst/>
          </a:prstGeom>
          <a:solidFill>
            <a:srgbClr val="ED7D31"/>
          </a:solidFill>
          <a:ln w="25400" cap="flat" cmpd="sng" algn="ctr">
            <a:noFill/>
            <a:prstDash val="solid"/>
          </a:ln>
          <a:effectLst/>
        </p:spPr>
        <p:txBody>
          <a:bodyPr wrap="square" rtlCol="0" anchor="ctr">
            <a:noAutofit/>
          </a:bodyPr>
          <a:lstStyle/>
          <a:p>
            <a:pPr algn="ctr">
              <a:lnSpc>
                <a:spcPts val="1900"/>
              </a:lnSpc>
              <a:spcAft>
                <a:spcPts val="0"/>
              </a:spcAft>
              <a:defRPr/>
            </a:pPr>
            <a:r>
              <a:rPr lang="ja-JP" altLang="en-US" sz="1300" b="1" dirty="0">
                <a:solidFill>
                  <a:srgbClr val="FFFFFF"/>
                </a:solidFill>
                <a:latin typeface="BIZ UDPゴシック" panose="020B0400000000000000" pitchFamily="50" charset="-128"/>
                <a:ea typeface="BIZ UDPゴシック" panose="020B0400000000000000" pitchFamily="50" charset="-128"/>
              </a:rPr>
              <a:t>本人意思の尊重・プロセスの確認</a:t>
            </a:r>
            <a:endParaRPr lang="ja-JP" altLang="en-US" sz="1300"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3" name="正方形/長方形 12"/>
          <p:cNvSpPr/>
          <p:nvPr/>
        </p:nvSpPr>
        <p:spPr>
          <a:xfrm>
            <a:off x="4245590" y="2894461"/>
            <a:ext cx="2927352" cy="372215"/>
          </a:xfrm>
          <a:prstGeom prst="rect">
            <a:avLst/>
          </a:prstGeom>
          <a:solidFill>
            <a:srgbClr val="5B9BD5"/>
          </a:solidFill>
          <a:ln w="25400" cap="flat" cmpd="sng" algn="ctr">
            <a:noFill/>
            <a:prstDash val="solid"/>
          </a:ln>
          <a:effectLst/>
        </p:spPr>
        <p:txBody>
          <a:bodyPr wrap="square" rtlCol="0" anchor="ctr">
            <a:noAutofit/>
          </a:bodyPr>
          <a:lstStyle/>
          <a:p>
            <a:pPr algn="ctr">
              <a:lnSpc>
                <a:spcPts val="1900"/>
              </a:lnSpc>
              <a:spcAft>
                <a:spcPts val="0"/>
              </a:spcAft>
              <a:defRPr/>
            </a:pPr>
            <a:r>
              <a:rPr lang="ja-JP" altLang="en-US" sz="1300" b="1" dirty="0">
                <a:solidFill>
                  <a:srgbClr val="FFFFFF"/>
                </a:solidFill>
                <a:latin typeface="BIZ UDPゴシック" panose="020B0400000000000000" pitchFamily="50" charset="-128"/>
                <a:ea typeface="BIZ UDPゴシック" panose="020B0400000000000000" pitchFamily="50" charset="-128"/>
              </a:rPr>
              <a:t>支援方法に困難・疑問を感じた場合</a:t>
            </a:r>
            <a:endParaRPr lang="ja-JP" altLang="en-US" sz="1300"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4" name="正方形/長方形 13"/>
          <p:cNvSpPr/>
          <p:nvPr/>
        </p:nvSpPr>
        <p:spPr>
          <a:xfrm>
            <a:off x="1064191" y="3492479"/>
            <a:ext cx="6107481" cy="1025497"/>
          </a:xfrm>
          <a:prstGeom prst="rect">
            <a:avLst/>
          </a:prstGeom>
          <a:solidFill>
            <a:sysClr val="window" lastClr="FFFFFF"/>
          </a:solidFill>
          <a:ln w="25400" cap="flat" cmpd="sng" algn="ctr">
            <a:solidFill>
              <a:sysClr val="windowText" lastClr="000000"/>
            </a:solidFill>
            <a:prstDash val="solid"/>
          </a:ln>
          <a:effectLst/>
        </p:spPr>
        <p:txBody>
          <a:bodyPr wrap="square" rtlCol="0" anchor="ctr">
            <a:noAutofit/>
          </a:bodyPr>
          <a:lstStyle/>
          <a:p>
            <a:pPr algn="ctr">
              <a:lnSpc>
                <a:spcPts val="2000"/>
              </a:lnSpc>
              <a:spcAft>
                <a:spcPts val="300"/>
              </a:spcAft>
              <a:defRPr/>
            </a:pPr>
            <a:r>
              <a:rPr lang="ja-JP" altLang="en-US" sz="1400" b="1" dirty="0">
                <a:solidFill>
                  <a:srgbClr val="000000"/>
                </a:solidFill>
                <a:latin typeface="BIZ UDPゴシック" panose="020B0400000000000000" pitchFamily="50" charset="-128"/>
                <a:ea typeface="BIZ UDPゴシック" panose="020B0400000000000000" pitchFamily="50" charset="-128"/>
              </a:rPr>
              <a:t>意思決定支援チーム会議（話し合い）</a:t>
            </a:r>
            <a:endParaRPr lang="ja-JP" altLang="en-US" sz="1200"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indent="330200">
              <a:lnSpc>
                <a:spcPts val="1700"/>
              </a:lnSpc>
              <a:spcAft>
                <a:spcPts val="0"/>
              </a:spcAft>
              <a:defRPr/>
            </a:pPr>
            <a:r>
              <a:rPr lang="ja-JP" altLang="en-US" sz="1300" b="1" dirty="0">
                <a:solidFill>
                  <a:srgbClr val="000000"/>
                </a:solidFill>
                <a:latin typeface="BIZ UDPゴシック" panose="020B0400000000000000" pitchFamily="50" charset="-128"/>
                <a:ea typeface="BIZ UDPゴシック" panose="020B0400000000000000" pitchFamily="50" charset="-128"/>
              </a:rPr>
              <a:t>      ◎ 本人、家族、医療関係者、介護関係者、成年後見人　など</a:t>
            </a:r>
            <a:endParaRPr lang="ja-JP" altLang="en-US" sz="1200"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indent="330200">
              <a:lnSpc>
                <a:spcPts val="1700"/>
              </a:lnSpc>
              <a:spcAft>
                <a:spcPts val="0"/>
              </a:spcAft>
              <a:defRPr/>
            </a:pPr>
            <a:r>
              <a:rPr lang="ja-JP" altLang="en-US" sz="1300" b="1" dirty="0">
                <a:solidFill>
                  <a:srgbClr val="000000"/>
                </a:solidFill>
                <a:latin typeface="BIZ UDPゴシック" panose="020B0400000000000000" pitchFamily="50" charset="-128"/>
                <a:ea typeface="BIZ UDPゴシック" panose="020B0400000000000000" pitchFamily="50" charset="-128"/>
              </a:rPr>
              <a:t>      ◎ サービス担当者会議、地域ケア会議と兼ねることも可</a:t>
            </a:r>
            <a:endParaRPr lang="ja-JP" altLang="en-US" sz="1200"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indent="330200">
              <a:lnSpc>
                <a:spcPts val="1700"/>
              </a:lnSpc>
              <a:spcAft>
                <a:spcPts val="0"/>
              </a:spcAft>
              <a:defRPr/>
            </a:pPr>
            <a:r>
              <a:rPr lang="ja-JP" altLang="en-US" sz="1300" b="1" dirty="0">
                <a:solidFill>
                  <a:srgbClr val="000000"/>
                </a:solidFill>
                <a:latin typeface="BIZ UDPゴシック" panose="020B0400000000000000" pitchFamily="50" charset="-128"/>
                <a:ea typeface="BIZ UDPゴシック" panose="020B0400000000000000" pitchFamily="50" charset="-128"/>
              </a:rPr>
              <a:t>      ◎ 開催は関係者の誰からの提案も可</a:t>
            </a:r>
            <a:endParaRPr lang="ja-JP" altLang="en-US" sz="1200"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5" name="正方形/長方形 14"/>
          <p:cNvSpPr/>
          <p:nvPr/>
        </p:nvSpPr>
        <p:spPr>
          <a:xfrm>
            <a:off x="1071923" y="4868938"/>
            <a:ext cx="6129765" cy="358140"/>
          </a:xfrm>
          <a:prstGeom prst="rect">
            <a:avLst/>
          </a:prstGeom>
          <a:solidFill>
            <a:sysClr val="window" lastClr="FFFFFF"/>
          </a:solidFill>
          <a:ln w="25400" cap="flat" cmpd="sng" algn="ctr">
            <a:solidFill>
              <a:sysClr val="windowText" lastClr="000000"/>
            </a:solidFill>
            <a:prstDash val="solid"/>
          </a:ln>
          <a:effectLst/>
        </p:spPr>
        <p:txBody>
          <a:bodyPr wrap="square" rtlCol="0" anchor="ctr">
            <a:noAutofit/>
          </a:bodyPr>
          <a:lstStyle/>
          <a:p>
            <a:pPr algn="ctr">
              <a:lnSpc>
                <a:spcPts val="2000"/>
              </a:lnSpc>
              <a:spcAft>
                <a:spcPts val="0"/>
              </a:spcAft>
              <a:defRPr/>
            </a:pPr>
            <a:r>
              <a:rPr lang="ja-JP" altLang="en-US" sz="1400" dirty="0">
                <a:solidFill>
                  <a:srgbClr val="000000"/>
                </a:solidFill>
                <a:latin typeface="BIZ UDPゴシック" panose="020B0400000000000000" pitchFamily="50" charset="-128"/>
                <a:ea typeface="BIZ UDPゴシック" panose="020B0400000000000000" pitchFamily="50" charset="-128"/>
              </a:rPr>
              <a:t>適切なプロセスを踏まえた支援が提供されたかの確認</a:t>
            </a:r>
            <a:endParaRPr lang="ja-JP" altLang="en-US" sz="1200"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6" name="二等辺三角形 15"/>
          <p:cNvSpPr/>
          <p:nvPr/>
        </p:nvSpPr>
        <p:spPr>
          <a:xfrm flipV="1">
            <a:off x="3629026" y="4675538"/>
            <a:ext cx="971550" cy="145924"/>
          </a:xfrm>
          <a:prstGeom prst="triangle">
            <a:avLst/>
          </a:prstGeom>
          <a:solidFill>
            <a:srgbClr val="70AD47">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17" name="正方形/長方形 16"/>
          <p:cNvSpPr/>
          <p:nvPr/>
        </p:nvSpPr>
        <p:spPr>
          <a:xfrm>
            <a:off x="1065168" y="5438585"/>
            <a:ext cx="6106504" cy="358140"/>
          </a:xfrm>
          <a:prstGeom prst="rect">
            <a:avLst/>
          </a:prstGeom>
          <a:solidFill>
            <a:sysClr val="window" lastClr="FFFFFF"/>
          </a:solidFill>
          <a:ln w="25400" cap="flat" cmpd="sng" algn="ctr">
            <a:solidFill>
              <a:sysClr val="windowText" lastClr="000000"/>
            </a:solidFill>
            <a:prstDash val="solid"/>
          </a:ln>
          <a:effectLst/>
        </p:spPr>
        <p:txBody>
          <a:bodyPr wrap="square" rtlCol="0" anchor="ctr">
            <a:noAutofit/>
          </a:bodyPr>
          <a:lstStyle/>
          <a:p>
            <a:pPr algn="ctr">
              <a:lnSpc>
                <a:spcPts val="2000"/>
              </a:lnSpc>
              <a:spcAft>
                <a:spcPts val="0"/>
              </a:spcAft>
              <a:defRPr/>
            </a:pPr>
            <a:r>
              <a:rPr lang="ja-JP" altLang="en-US" sz="1400">
                <a:solidFill>
                  <a:srgbClr val="000000"/>
                </a:solidFill>
                <a:latin typeface="BIZ UDPゴシック" panose="020B0400000000000000" pitchFamily="50" charset="-128"/>
                <a:ea typeface="BIZ UDPゴシック" panose="020B0400000000000000" pitchFamily="50" charset="-128"/>
              </a:rPr>
              <a:t>本人の意思の尊重の実現</a:t>
            </a:r>
            <a:endParaRPr lang="ja-JP" altLang="en-US" sz="120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8" name="二等辺三角形 17"/>
          <p:cNvSpPr/>
          <p:nvPr/>
        </p:nvSpPr>
        <p:spPr>
          <a:xfrm flipV="1">
            <a:off x="3627801" y="5248202"/>
            <a:ext cx="971550" cy="145924"/>
          </a:xfrm>
          <a:prstGeom prst="triangle">
            <a:avLst/>
          </a:prstGeom>
          <a:solidFill>
            <a:srgbClr val="70AD47">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19" name="正方形/長方形 18"/>
          <p:cNvSpPr/>
          <p:nvPr/>
        </p:nvSpPr>
        <p:spPr>
          <a:xfrm>
            <a:off x="1065168" y="6008232"/>
            <a:ext cx="6106504" cy="358140"/>
          </a:xfrm>
          <a:prstGeom prst="rect">
            <a:avLst/>
          </a:prstGeom>
          <a:solidFill>
            <a:sysClr val="window" lastClr="FFFFFF"/>
          </a:solidFill>
          <a:ln w="25400" cap="flat" cmpd="sng" algn="ctr">
            <a:solidFill>
              <a:sysClr val="windowText" lastClr="000000"/>
            </a:solidFill>
            <a:prstDash val="solid"/>
          </a:ln>
          <a:effectLst/>
        </p:spPr>
        <p:txBody>
          <a:bodyPr wrap="square" rtlCol="0" anchor="ctr">
            <a:noAutofit/>
          </a:bodyPr>
          <a:lstStyle/>
          <a:p>
            <a:pPr algn="ctr">
              <a:lnSpc>
                <a:spcPts val="2000"/>
              </a:lnSpc>
              <a:spcAft>
                <a:spcPts val="0"/>
              </a:spcAft>
              <a:defRPr/>
            </a:pPr>
            <a:r>
              <a:rPr lang="ja-JP" altLang="en-US" sz="1400" dirty="0">
                <a:solidFill>
                  <a:srgbClr val="000000"/>
                </a:solidFill>
                <a:latin typeface="BIZ UDPゴシック" panose="020B0400000000000000" pitchFamily="50" charset="-128"/>
                <a:ea typeface="BIZ UDPゴシック" panose="020B0400000000000000" pitchFamily="50" charset="-128"/>
              </a:rPr>
              <a:t>認知症の人の自らの意思に基づいた日常生活・社会生活の実現</a:t>
            </a:r>
            <a:endParaRPr lang="ja-JP" altLang="en-US" sz="1200"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20" name="二等辺三角形 19"/>
          <p:cNvSpPr/>
          <p:nvPr/>
        </p:nvSpPr>
        <p:spPr>
          <a:xfrm flipV="1">
            <a:off x="3636023" y="5826459"/>
            <a:ext cx="971550" cy="145924"/>
          </a:xfrm>
          <a:prstGeom prst="triangle">
            <a:avLst/>
          </a:prstGeom>
          <a:solidFill>
            <a:srgbClr val="70AD47">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36866" name="Text Box 2"/>
          <p:cNvSpPr txBox="1">
            <a:spLocks noChangeArrowheads="1"/>
          </p:cNvSpPr>
          <p:nvPr/>
        </p:nvSpPr>
        <p:spPr bwMode="auto">
          <a:xfrm>
            <a:off x="1251284" y="84663"/>
            <a:ext cx="6641432" cy="525627"/>
          </a:xfrm>
          <a:prstGeom prst="rect">
            <a:avLst/>
          </a:prstGeom>
          <a:noFill/>
          <a:ln>
            <a:noFill/>
          </a:ln>
        </p:spPr>
        <p:txBody>
          <a:bodyPr wrap="square" lIns="90792" tIns="45395" rIns="90792" bIns="45395" anchor="ctr"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algn="ctr">
              <a:lnSpc>
                <a:spcPts val="3200"/>
              </a:lnSpc>
              <a:spcBef>
                <a:spcPts val="0"/>
              </a:spcBef>
              <a:defRPr/>
            </a:pPr>
            <a:r>
              <a:rPr lang="ja-JP" altLang="en-US" b="1" dirty="0">
                <a:solidFill>
                  <a:srgbClr val="FFFFFF"/>
                </a:solidFill>
                <a:latin typeface="BIZ UDPゴシック" panose="020B0400000000000000" pitchFamily="50" charset="-128"/>
                <a:ea typeface="BIZ UDPゴシック" panose="020B0400000000000000" pitchFamily="50" charset="-128"/>
                <a:cs typeface="Meiryo UI" pitchFamily="50" charset="-128"/>
              </a:rPr>
              <a:t>生活支援としての意思決定支援</a:t>
            </a:r>
            <a:endParaRPr lang="en-US" altLang="ja-JP"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p:txBody>
      </p:sp>
      <p:sp>
        <p:nvSpPr>
          <p:cNvPr id="4" name="吹き出し: 角を丸めた四角形 3">
            <a:extLst>
              <a:ext uri="{FF2B5EF4-FFF2-40B4-BE49-F238E27FC236}">
                <a16:creationId xmlns:a16="http://schemas.microsoft.com/office/drawing/2014/main" id="{B4333E5F-3044-492C-9F2B-4E794453E8CE}"/>
              </a:ext>
            </a:extLst>
          </p:cNvPr>
          <p:cNvSpPr/>
          <p:nvPr/>
        </p:nvSpPr>
        <p:spPr bwMode="auto">
          <a:xfrm>
            <a:off x="7201688" y="4558120"/>
            <a:ext cx="1656991" cy="1999431"/>
          </a:xfrm>
          <a:prstGeom prst="wedgeRoundRectCallout">
            <a:avLst>
              <a:gd name="adj1" fmla="val -47398"/>
              <a:gd name="adj2" fmla="val -18734"/>
              <a:gd name="adj3" fmla="val 16667"/>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1" hangingPunct="1">
              <a:spcBef>
                <a:spcPts val="600"/>
              </a:spcBef>
              <a:defRPr/>
            </a:pPr>
            <a:r>
              <a:rPr lang="ja-JP" altLang="en-US" sz="1400" b="1" dirty="0">
                <a:solidFill>
                  <a:srgbClr val="B96563"/>
                </a:solidFill>
                <a:latin typeface="BIZ UDPゴシック" panose="020B0400000000000000" pitchFamily="50" charset="-128"/>
                <a:ea typeface="BIZ UDPゴシック" panose="020B0400000000000000" pitchFamily="50" charset="-128"/>
              </a:rPr>
              <a:t>・理解しやすさ</a:t>
            </a:r>
            <a:endParaRPr lang="en-US" altLang="ja-JP" sz="1400" b="1" dirty="0">
              <a:solidFill>
                <a:srgbClr val="B96563"/>
              </a:solidFill>
              <a:latin typeface="BIZ UDPゴシック" panose="020B0400000000000000" pitchFamily="50" charset="-128"/>
              <a:ea typeface="BIZ UDPゴシック" panose="020B0400000000000000" pitchFamily="50" charset="-128"/>
            </a:endParaRPr>
          </a:p>
          <a:p>
            <a:pPr eaLnBrk="1" hangingPunct="1">
              <a:spcBef>
                <a:spcPts val="600"/>
              </a:spcBef>
              <a:defRPr/>
            </a:pPr>
            <a:r>
              <a:rPr lang="ja-JP" altLang="en-US" sz="1400" b="1" dirty="0">
                <a:solidFill>
                  <a:srgbClr val="B96563"/>
                </a:solidFill>
                <a:latin typeface="BIZ UDPゴシック" panose="020B0400000000000000" pitchFamily="50" charset="-128"/>
                <a:ea typeface="BIZ UDPゴシック" panose="020B0400000000000000" pitchFamily="50" charset="-128"/>
              </a:rPr>
              <a:t>・開かれた質問</a:t>
            </a:r>
            <a:endParaRPr lang="en-US" altLang="ja-JP" sz="1400" b="1" dirty="0">
              <a:solidFill>
                <a:srgbClr val="B96563"/>
              </a:solidFill>
              <a:latin typeface="BIZ UDPゴシック" panose="020B0400000000000000" pitchFamily="50" charset="-128"/>
              <a:ea typeface="BIZ UDPゴシック" panose="020B0400000000000000" pitchFamily="50" charset="-128"/>
            </a:endParaRPr>
          </a:p>
          <a:p>
            <a:pPr eaLnBrk="1" hangingPunct="1">
              <a:spcBef>
                <a:spcPts val="600"/>
              </a:spcBef>
              <a:defRPr/>
            </a:pPr>
            <a:r>
              <a:rPr lang="ja-JP" altLang="en-US" sz="1400" b="1" dirty="0">
                <a:solidFill>
                  <a:srgbClr val="B96563"/>
                </a:solidFill>
                <a:latin typeface="BIZ UDPゴシック" panose="020B0400000000000000" pitchFamily="50" charset="-128"/>
                <a:ea typeface="BIZ UDPゴシック" panose="020B0400000000000000" pitchFamily="50" charset="-128"/>
              </a:rPr>
              <a:t>・選択肢</a:t>
            </a:r>
            <a:endParaRPr lang="en-US" altLang="ja-JP" sz="1400" b="1" dirty="0">
              <a:solidFill>
                <a:srgbClr val="B96563"/>
              </a:solidFill>
              <a:latin typeface="BIZ UDPゴシック" panose="020B0400000000000000" pitchFamily="50" charset="-128"/>
              <a:ea typeface="BIZ UDPゴシック" panose="020B0400000000000000" pitchFamily="50" charset="-128"/>
            </a:endParaRPr>
          </a:p>
          <a:p>
            <a:pPr eaLnBrk="1" hangingPunct="1">
              <a:spcBef>
                <a:spcPts val="600"/>
              </a:spcBef>
              <a:defRPr/>
            </a:pPr>
            <a:r>
              <a:rPr lang="ja-JP" altLang="en-US" sz="1400" b="1" dirty="0">
                <a:solidFill>
                  <a:srgbClr val="B96563"/>
                </a:solidFill>
                <a:latin typeface="BIZ UDPゴシック" panose="020B0400000000000000" pitchFamily="50" charset="-128"/>
                <a:ea typeface="BIZ UDPゴシック" panose="020B0400000000000000" pitchFamily="50" charset="-128"/>
              </a:rPr>
              <a:t>・支援者の態度</a:t>
            </a:r>
            <a:endParaRPr lang="en-US" altLang="ja-JP" sz="1400" b="1" dirty="0">
              <a:solidFill>
                <a:srgbClr val="B96563"/>
              </a:solidFill>
              <a:latin typeface="BIZ UDPゴシック" panose="020B0400000000000000" pitchFamily="50" charset="-128"/>
              <a:ea typeface="BIZ UDPゴシック" panose="020B0400000000000000" pitchFamily="50" charset="-128"/>
            </a:endParaRPr>
          </a:p>
          <a:p>
            <a:pPr eaLnBrk="1" hangingPunct="1">
              <a:spcBef>
                <a:spcPts val="600"/>
              </a:spcBef>
              <a:defRPr/>
            </a:pPr>
            <a:r>
              <a:rPr lang="ja-JP" altLang="en-US" sz="1400" b="1" dirty="0">
                <a:solidFill>
                  <a:srgbClr val="B96563"/>
                </a:solidFill>
                <a:latin typeface="BIZ UDPゴシック" panose="020B0400000000000000" pitchFamily="50" charset="-128"/>
                <a:ea typeface="BIZ UDPゴシック" panose="020B0400000000000000" pitchFamily="50" charset="-128"/>
              </a:rPr>
              <a:t>・環境整備</a:t>
            </a:r>
            <a:endParaRPr lang="en-US" altLang="ja-JP" sz="1400" b="1" dirty="0">
              <a:solidFill>
                <a:srgbClr val="B96563"/>
              </a:solidFill>
              <a:latin typeface="BIZ UDPゴシック" panose="020B0400000000000000" pitchFamily="50" charset="-128"/>
              <a:ea typeface="BIZ UDPゴシック" panose="020B0400000000000000" pitchFamily="50" charset="-128"/>
            </a:endParaRPr>
          </a:p>
          <a:p>
            <a:pPr eaLnBrk="1" hangingPunct="1">
              <a:spcBef>
                <a:spcPts val="600"/>
              </a:spcBef>
              <a:defRPr/>
            </a:pPr>
            <a:r>
              <a:rPr lang="ja-JP" altLang="en-US" sz="1400" b="1" dirty="0">
                <a:solidFill>
                  <a:srgbClr val="B96563"/>
                </a:solidFill>
                <a:latin typeface="BIZ UDPゴシック" panose="020B0400000000000000" pitchFamily="50" charset="-128"/>
                <a:ea typeface="BIZ UDPゴシック" panose="020B0400000000000000" pitchFamily="50" charset="-128"/>
              </a:rPr>
              <a:t>・時間の余裕</a:t>
            </a:r>
          </a:p>
        </p:txBody>
      </p:sp>
      <p:sp>
        <p:nvSpPr>
          <p:cNvPr id="21" name="角丸四角形 20"/>
          <p:cNvSpPr/>
          <p:nvPr/>
        </p:nvSpPr>
        <p:spPr bwMode="auto">
          <a:xfrm>
            <a:off x="7354189" y="1998840"/>
            <a:ext cx="682214" cy="2643440"/>
          </a:xfrm>
          <a:prstGeom prst="roundRect">
            <a:avLst>
              <a:gd name="adj" fmla="val 50000"/>
            </a:avLst>
          </a:prstGeom>
          <a:solidFill>
            <a:srgbClr val="B9656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3" name="吹き出し: 角を丸めた四角形 2">
            <a:extLst>
              <a:ext uri="{FF2B5EF4-FFF2-40B4-BE49-F238E27FC236}">
                <a16:creationId xmlns:a16="http://schemas.microsoft.com/office/drawing/2014/main" id="{5FAFC3EB-497F-4CEB-8C0B-8799168838C4}"/>
              </a:ext>
            </a:extLst>
          </p:cNvPr>
          <p:cNvSpPr/>
          <p:nvPr/>
        </p:nvSpPr>
        <p:spPr bwMode="auto">
          <a:xfrm>
            <a:off x="7233077" y="1998840"/>
            <a:ext cx="905839" cy="2643440"/>
          </a:xfrm>
          <a:prstGeom prst="wedgeRoundRectCallout">
            <a:avLst>
              <a:gd name="adj1" fmla="val -45271"/>
              <a:gd name="adj2" fmla="val -33256"/>
              <a:gd name="adj3" fmla="val 16667"/>
            </a:avLst>
          </a:prstGeom>
          <a:noFill/>
          <a:ln w="9525" cap="flat" cmpd="sng" algn="ctr">
            <a:noFill/>
            <a:prstDash val="solid"/>
            <a:round/>
            <a:headEnd type="none" w="med" len="med"/>
            <a:tailEnd type="none" w="med" len="med"/>
          </a:ln>
          <a:effectLst/>
        </p:spPr>
        <p:txBody>
          <a:bodyPr vert="eaVert" wrap="none" lIns="91440" tIns="45720" rIns="91440" bIns="45720" numCol="1" rtlCol="0" anchor="ctr" anchorCtr="0" compatLnSpc="1">
            <a:prstTxWarp prst="textNoShape">
              <a:avLst/>
            </a:prstTxWarp>
          </a:bodyPr>
          <a:lstStyle/>
          <a:p>
            <a:pPr algn="ctr" eaLnBrk="1" hangingPunct="1">
              <a:defRPr/>
            </a:pPr>
            <a:r>
              <a:rPr lang="ja-JP" altLang="en-US" sz="1800" dirty="0">
                <a:solidFill>
                  <a:srgbClr val="FFFFFF"/>
                </a:solidFill>
                <a:latin typeface="BIZ UDPゴシック" panose="020B0400000000000000" pitchFamily="50" charset="-128"/>
                <a:ea typeface="BIZ UDPゴシック" panose="020B0400000000000000" pitchFamily="50" charset="-128"/>
              </a:rPr>
              <a:t>適切な意思決定</a:t>
            </a:r>
            <a:endParaRPr lang="en-US" altLang="ja-JP" sz="1800" dirty="0">
              <a:solidFill>
                <a:srgbClr val="FFFFFF"/>
              </a:solidFill>
              <a:latin typeface="BIZ UDPゴシック" panose="020B0400000000000000" pitchFamily="50" charset="-128"/>
              <a:ea typeface="BIZ UDPゴシック" panose="020B0400000000000000" pitchFamily="50" charset="-128"/>
            </a:endParaRPr>
          </a:p>
          <a:p>
            <a:pPr algn="ctr" eaLnBrk="1" hangingPunct="1">
              <a:defRPr/>
            </a:pPr>
            <a:r>
              <a:rPr lang="ja-JP" altLang="en-US" sz="1800" dirty="0">
                <a:solidFill>
                  <a:srgbClr val="FFFFFF"/>
                </a:solidFill>
                <a:latin typeface="BIZ UDPゴシック" panose="020B0400000000000000" pitchFamily="50" charset="-128"/>
                <a:ea typeface="BIZ UDPゴシック" panose="020B0400000000000000" pitchFamily="50" charset="-128"/>
              </a:rPr>
              <a:t>プロセスの確保</a:t>
            </a:r>
          </a:p>
        </p:txBody>
      </p:sp>
      <p:sp>
        <p:nvSpPr>
          <p:cNvPr id="22" name="正方形/長方形 21"/>
          <p:cNvSpPr/>
          <p:nvPr/>
        </p:nvSpPr>
        <p:spPr>
          <a:xfrm>
            <a:off x="673548" y="1050942"/>
            <a:ext cx="7796903" cy="371716"/>
          </a:xfrm>
          <a:prstGeom prst="rect">
            <a:avLst/>
          </a:prstGeom>
          <a:noFill/>
          <a:ln w="25400" cap="flat" cmpd="sng" algn="ctr">
            <a:noFill/>
            <a:prstDash val="solid"/>
          </a:ln>
          <a:effectLst/>
        </p:spPr>
        <p:txBody>
          <a:bodyPr wrap="square" rtlCol="0" anchor="ctr">
            <a:noAutofit/>
          </a:bodyPr>
          <a:lstStyle/>
          <a:p>
            <a:pPr algn="ctr">
              <a:lnSpc>
                <a:spcPts val="2100"/>
              </a:lnSpc>
              <a:spcAft>
                <a:spcPts val="0"/>
              </a:spcAft>
              <a:defRPr/>
            </a:pP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認知症の人の日常生活・社会生活における意思決定支援ガイドライン（</a:t>
            </a:r>
            <a:r>
              <a:rPr lang="en-US" altLang="ja-JP" sz="1600" b="1" dirty="0">
                <a:solidFill>
                  <a:srgbClr val="000000"/>
                </a:solidFill>
                <a:latin typeface="BIZ UDPゴシック" panose="020B0400000000000000" pitchFamily="50" charset="-128"/>
                <a:ea typeface="BIZ UDPゴシック" panose="020B0400000000000000" pitchFamily="50" charset="-128"/>
              </a:rPr>
              <a:t>H30.6</a:t>
            </a:r>
            <a:r>
              <a:rPr lang="ja-JP" altLang="en-US" sz="1600" b="1" dirty="0">
                <a:solidFill>
                  <a:srgbClr val="000000"/>
                </a:solidFill>
                <a:latin typeface="BIZ UDPゴシック" panose="020B0400000000000000" pitchFamily="50" charset="-128"/>
                <a:ea typeface="BIZ UDPゴシック" panose="020B0400000000000000" pitchFamily="50" charset="-128"/>
              </a:rPr>
              <a:t>）より</a:t>
            </a:r>
            <a:r>
              <a:rPr lang="en-US" altLang="ja-JP" sz="1600" b="1" dirty="0">
                <a:solidFill>
                  <a:srgbClr val="000000"/>
                </a:solidFill>
                <a:latin typeface="BIZ UDPゴシック" panose="020B0400000000000000" pitchFamily="50" charset="-128"/>
                <a:ea typeface="BIZ UDPゴシック" panose="020B0400000000000000" pitchFamily="50" charset="-128"/>
              </a:rPr>
              <a:t>〕</a:t>
            </a:r>
            <a:endParaRPr lang="ja-JP" altLang="en-US" sz="1600" b="1"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24" name="テキスト ボックス 23">
            <a:extLst>
              <a:ext uri="{FF2B5EF4-FFF2-40B4-BE49-F238E27FC236}">
                <a16:creationId xmlns:a16="http://schemas.microsoft.com/office/drawing/2014/main" id="{7D8B5EAB-D574-4DF2-A8FE-C7DCFE28274A}"/>
              </a:ext>
            </a:extLst>
          </p:cNvPr>
          <p:cNvSpPr txBox="1"/>
          <p:nvPr/>
        </p:nvSpPr>
        <p:spPr>
          <a:xfrm>
            <a:off x="-1" y="710695"/>
            <a:ext cx="1748590" cy="338554"/>
          </a:xfrm>
          <a:prstGeom prst="rect">
            <a:avLst/>
          </a:prstGeom>
          <a:noFill/>
          <a:ln w="25400">
            <a:noFill/>
          </a:ln>
        </p:spPr>
        <p:txBody>
          <a:bodyPr wrap="square">
            <a:spAutoFit/>
          </a:bodyPr>
          <a:lstStyle/>
          <a:p>
            <a:pPr algn="ctr"/>
            <a:r>
              <a:rPr lang="en-US" altLang="ja-JP" sz="1600" b="1" dirty="0">
                <a:solidFill>
                  <a:prstClr val="black"/>
                </a:solidFill>
                <a:latin typeface="BIZ UDPゴシック" panose="020B0400000000000000" pitchFamily="50" charset="-128"/>
                <a:ea typeface="BIZ UDPゴシック" panose="020B0400000000000000" pitchFamily="50" charset="-128"/>
              </a:rPr>
              <a:t>〔</a:t>
            </a:r>
            <a:r>
              <a:rPr lang="ja-JP" altLang="en-US" sz="1600" b="1" dirty="0">
                <a:solidFill>
                  <a:prstClr val="black"/>
                </a:solidFill>
                <a:latin typeface="BIZ UDPゴシック" panose="020B0400000000000000" pitchFamily="50" charset="-128"/>
                <a:ea typeface="BIZ UDPゴシック" panose="020B0400000000000000" pitchFamily="50" charset="-128"/>
              </a:rPr>
              <a:t>歯・薬 追補 </a:t>
            </a:r>
            <a:r>
              <a:rPr lang="en-US" altLang="ja-JP" sz="1600" b="1" dirty="0">
                <a:solidFill>
                  <a:prstClr val="black"/>
                </a:solidFill>
                <a:latin typeface="BIZ UDPゴシック" panose="020B0400000000000000" pitchFamily="50" charset="-128"/>
                <a:ea typeface="BIZ UDPゴシック" panose="020B0400000000000000" pitchFamily="50" charset="-128"/>
              </a:rPr>
              <a:t>14〕</a:t>
            </a:r>
            <a:endParaRPr lang="ja-JP" altLang="en-US" sz="1600" b="1"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8275840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gradFill flip="none" rotWithShape="1">
            <a:gsLst>
              <a:gs pos="20000">
                <a:srgbClr val="39837F"/>
              </a:gs>
              <a:gs pos="45000">
                <a:srgbClr val="39837F"/>
              </a:gs>
              <a:gs pos="55000">
                <a:srgbClr val="89743F"/>
              </a:gs>
              <a:gs pos="83000">
                <a:srgbClr val="89743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endParaRPr>
          </a:p>
        </p:txBody>
      </p:sp>
      <p:sp>
        <p:nvSpPr>
          <p:cNvPr id="7" name="Text Box 2">
            <a:extLst>
              <a:ext uri="{FF2B5EF4-FFF2-40B4-BE49-F238E27FC236}">
                <a16:creationId xmlns:a16="http://schemas.microsoft.com/office/drawing/2014/main" id="{7A3C880B-9408-4192-854A-832CACE89108}"/>
              </a:ext>
            </a:extLst>
          </p:cNvPr>
          <p:cNvSpPr txBox="1">
            <a:spLocks noChangeArrowheads="1"/>
          </p:cNvSpPr>
          <p:nvPr/>
        </p:nvSpPr>
        <p:spPr bwMode="auto">
          <a:xfrm>
            <a:off x="431321" y="1110833"/>
            <a:ext cx="8452717" cy="912169"/>
          </a:xfrm>
          <a:prstGeom prst="rect">
            <a:avLst/>
          </a:prstGeom>
          <a:noFill/>
          <a:ln>
            <a:noFill/>
          </a:ln>
        </p:spPr>
        <p:txBody>
          <a:bodyPr wrap="square" lIns="82904" tIns="41452" rIns="82904" bIns="41452" anchor="ctr">
            <a:no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fontAlgn="auto" hangingPunct="1">
              <a:lnSpc>
                <a:spcPts val="1900"/>
              </a:lnSpc>
              <a:spcBef>
                <a:spcPts val="0"/>
              </a:spcBef>
              <a:spcAft>
                <a:spcPts val="0"/>
              </a:spcAft>
              <a:defRPr/>
            </a:pPr>
            <a:r>
              <a:rPr lang="ja-JP" altLang="en-US" sz="13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○全国における若年性認知症者数は、</a:t>
            </a:r>
            <a:r>
              <a:rPr lang="en-US" altLang="ja-JP" sz="1300" b="1" u="sng" dirty="0">
                <a:solidFill>
                  <a:srgbClr val="000000"/>
                </a:solidFill>
                <a:latin typeface="BIZ UDPゴシック" panose="020B0400000000000000" pitchFamily="50" charset="-128"/>
                <a:ea typeface="BIZ UDPゴシック" panose="020B0400000000000000" pitchFamily="50" charset="-128"/>
                <a:cs typeface="Meiryo UI" pitchFamily="50" charset="-128"/>
              </a:rPr>
              <a:t>3.57</a:t>
            </a:r>
            <a:r>
              <a:rPr lang="ja-JP" altLang="en-US" sz="1300" b="1" u="sng" dirty="0">
                <a:solidFill>
                  <a:srgbClr val="000000"/>
                </a:solidFill>
                <a:latin typeface="BIZ UDPゴシック" panose="020B0400000000000000" pitchFamily="50" charset="-128"/>
                <a:ea typeface="BIZ UDPゴシック" panose="020B0400000000000000" pitchFamily="50" charset="-128"/>
                <a:cs typeface="Meiryo UI" pitchFamily="50" charset="-128"/>
              </a:rPr>
              <a:t>万人</a:t>
            </a:r>
            <a:r>
              <a:rPr lang="ja-JP" altLang="en-US" sz="13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と推計  </a:t>
            </a:r>
            <a:r>
              <a:rPr lang="ja-JP" altLang="en-US" sz="1200" dirty="0">
                <a:solidFill>
                  <a:srgbClr val="000000"/>
                </a:solidFill>
                <a:latin typeface="BIZ UDPゴシック" panose="020B0400000000000000" pitchFamily="50" charset="-128"/>
                <a:ea typeface="BIZ UDPゴシック" panose="020B0400000000000000" pitchFamily="50" charset="-128"/>
                <a:cs typeface="Meiryo UI" pitchFamily="50" charset="-128"/>
              </a:rPr>
              <a:t>（前回調査（</a:t>
            </a:r>
            <a:r>
              <a:rPr lang="en-US" altLang="ja-JP" sz="1200" dirty="0">
                <a:solidFill>
                  <a:srgbClr val="000000"/>
                </a:solidFill>
                <a:latin typeface="BIZ UDPゴシック" panose="020B0400000000000000" pitchFamily="50" charset="-128"/>
                <a:ea typeface="BIZ UDPゴシック" panose="020B0400000000000000" pitchFamily="50" charset="-128"/>
                <a:cs typeface="Meiryo UI" pitchFamily="50" charset="-128"/>
              </a:rPr>
              <a:t>H21.3</a:t>
            </a:r>
            <a:r>
              <a:rPr lang="ja-JP" altLang="en-US" sz="1200"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r>
              <a:rPr lang="en-US" altLang="ja-JP" sz="1200" dirty="0">
                <a:solidFill>
                  <a:srgbClr val="000000"/>
                </a:solidFill>
                <a:latin typeface="BIZ UDPゴシック" panose="020B0400000000000000" pitchFamily="50" charset="-128"/>
                <a:ea typeface="BIZ UDPゴシック" panose="020B0400000000000000" pitchFamily="50" charset="-128"/>
                <a:cs typeface="Meiryo UI" pitchFamily="50" charset="-128"/>
              </a:rPr>
              <a:t>3.78</a:t>
            </a:r>
            <a:r>
              <a:rPr lang="ja-JP" altLang="en-US" sz="1200" dirty="0">
                <a:solidFill>
                  <a:srgbClr val="000000"/>
                </a:solidFill>
                <a:latin typeface="BIZ UDPゴシック" panose="020B0400000000000000" pitchFamily="50" charset="-128"/>
                <a:ea typeface="BIZ UDPゴシック" panose="020B0400000000000000" pitchFamily="50" charset="-128"/>
                <a:cs typeface="Meiryo UI" pitchFamily="50" charset="-128"/>
              </a:rPr>
              <a:t>万人）</a:t>
            </a:r>
            <a:r>
              <a:rPr lang="en-US" altLang="ja-JP" sz="1200"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p>
          <a:p>
            <a:pPr eaLnBrk="1" fontAlgn="auto" hangingPunct="1">
              <a:lnSpc>
                <a:spcPts val="1900"/>
              </a:lnSpc>
              <a:spcBef>
                <a:spcPts val="0"/>
              </a:spcBef>
              <a:spcAft>
                <a:spcPts val="0"/>
              </a:spcAft>
              <a:defRPr/>
            </a:pPr>
            <a:r>
              <a:rPr lang="ja-JP" altLang="en-US" sz="13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r>
              <a:rPr lang="en-US" altLang="ja-JP" sz="1300" b="1" dirty="0">
                <a:solidFill>
                  <a:srgbClr val="000000"/>
                </a:solidFill>
                <a:latin typeface="BIZ UDPゴシック" panose="020B0400000000000000" pitchFamily="50" charset="-128"/>
                <a:ea typeface="BIZ UDPゴシック" panose="020B0400000000000000" pitchFamily="50" charset="-128"/>
                <a:cs typeface="Meiryo UI" pitchFamily="50" charset="-128"/>
              </a:rPr>
              <a:t>18-64</a:t>
            </a:r>
            <a:r>
              <a:rPr lang="ja-JP" altLang="en-US" sz="1300" b="1" dirty="0">
                <a:solidFill>
                  <a:srgbClr val="000000"/>
                </a:solidFill>
                <a:latin typeface="BIZ UDPゴシック" panose="020B0400000000000000" pitchFamily="50" charset="-128"/>
                <a:ea typeface="BIZ UDPゴシック" panose="020B0400000000000000" pitchFamily="50" charset="-128"/>
                <a:cs typeface="Meiryo UI" pitchFamily="50" charset="-128"/>
              </a:rPr>
              <a:t>歳人口における人口</a:t>
            </a:r>
            <a:r>
              <a:rPr lang="en-US" altLang="ja-JP" sz="1300" b="1" dirty="0">
                <a:solidFill>
                  <a:srgbClr val="000000"/>
                </a:solidFill>
                <a:latin typeface="BIZ UDPゴシック" panose="020B0400000000000000" pitchFamily="50" charset="-128"/>
                <a:ea typeface="BIZ UDPゴシック" panose="020B0400000000000000" pitchFamily="50" charset="-128"/>
                <a:cs typeface="Meiryo UI" pitchFamily="50" charset="-128"/>
              </a:rPr>
              <a:t>10</a:t>
            </a:r>
            <a:r>
              <a:rPr lang="ja-JP" altLang="en-US" sz="1300" b="1" dirty="0">
                <a:solidFill>
                  <a:srgbClr val="000000"/>
                </a:solidFill>
                <a:latin typeface="BIZ UDPゴシック" panose="020B0400000000000000" pitchFamily="50" charset="-128"/>
                <a:ea typeface="BIZ UDPゴシック" panose="020B0400000000000000" pitchFamily="50" charset="-128"/>
                <a:cs typeface="Meiryo UI" pitchFamily="50" charset="-128"/>
              </a:rPr>
              <a:t>万人当たり若年性認知症者数（有病率）は、</a:t>
            </a:r>
            <a:r>
              <a:rPr lang="en-US" altLang="ja-JP" sz="1300" b="1" u="sng" dirty="0">
                <a:solidFill>
                  <a:srgbClr val="000000"/>
                </a:solidFill>
                <a:latin typeface="BIZ UDPゴシック" panose="020B0400000000000000" pitchFamily="50" charset="-128"/>
                <a:ea typeface="BIZ UDPゴシック" panose="020B0400000000000000" pitchFamily="50" charset="-128"/>
                <a:cs typeface="Meiryo UI" pitchFamily="50" charset="-128"/>
              </a:rPr>
              <a:t>50.9</a:t>
            </a:r>
            <a:r>
              <a:rPr lang="ja-JP" altLang="en-US" sz="1300" b="1" u="sng" dirty="0">
                <a:solidFill>
                  <a:srgbClr val="000000"/>
                </a:solidFill>
                <a:latin typeface="BIZ UDPゴシック" panose="020B0400000000000000" pitchFamily="50" charset="-128"/>
                <a:ea typeface="BIZ UDPゴシック" panose="020B0400000000000000" pitchFamily="50" charset="-128"/>
                <a:cs typeface="Meiryo UI" pitchFamily="50" charset="-128"/>
              </a:rPr>
              <a:t>人</a:t>
            </a:r>
            <a:r>
              <a:rPr lang="ja-JP" altLang="en-US" sz="13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a:t>
            </a:r>
            <a:r>
              <a:rPr lang="ja-JP" altLang="en-US" sz="1200" dirty="0">
                <a:solidFill>
                  <a:srgbClr val="000000"/>
                </a:solidFill>
                <a:latin typeface="BIZ UDPゴシック" panose="020B0400000000000000" pitchFamily="50" charset="-128"/>
                <a:ea typeface="BIZ UDPゴシック" panose="020B0400000000000000" pitchFamily="50" charset="-128"/>
                <a:cs typeface="Meiryo UI" pitchFamily="50" charset="-128"/>
              </a:rPr>
              <a:t>（前回調査（</a:t>
            </a:r>
            <a:r>
              <a:rPr lang="en-US" altLang="ja-JP" sz="1200" dirty="0">
                <a:solidFill>
                  <a:srgbClr val="000000"/>
                </a:solidFill>
                <a:latin typeface="BIZ UDPゴシック" panose="020B0400000000000000" pitchFamily="50" charset="-128"/>
                <a:ea typeface="BIZ UDPゴシック" panose="020B0400000000000000" pitchFamily="50" charset="-128"/>
                <a:cs typeface="Meiryo UI" pitchFamily="50" charset="-128"/>
              </a:rPr>
              <a:t>H21.3</a:t>
            </a:r>
            <a:r>
              <a:rPr lang="ja-JP" altLang="en-US" sz="1200"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r>
              <a:rPr lang="en-US" altLang="ja-JP" sz="1200" dirty="0">
                <a:solidFill>
                  <a:srgbClr val="000000"/>
                </a:solidFill>
                <a:latin typeface="BIZ UDPゴシック" panose="020B0400000000000000" pitchFamily="50" charset="-128"/>
                <a:ea typeface="BIZ UDPゴシック" panose="020B0400000000000000" pitchFamily="50" charset="-128"/>
                <a:cs typeface="Meiryo UI" pitchFamily="50" charset="-128"/>
              </a:rPr>
              <a:t>47.6</a:t>
            </a:r>
            <a:r>
              <a:rPr lang="ja-JP" altLang="en-US" sz="1200" dirty="0">
                <a:solidFill>
                  <a:srgbClr val="000000"/>
                </a:solidFill>
                <a:latin typeface="BIZ UDPゴシック" panose="020B0400000000000000" pitchFamily="50" charset="-128"/>
                <a:ea typeface="BIZ UDPゴシック" panose="020B0400000000000000" pitchFamily="50" charset="-128"/>
                <a:cs typeface="Meiryo UI" pitchFamily="50" charset="-128"/>
              </a:rPr>
              <a:t>人）</a:t>
            </a:r>
            <a:endParaRPr lang="en-US" altLang="ja-JP" sz="1200"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eaLnBrk="1" fontAlgn="auto" hangingPunct="1">
              <a:lnSpc>
                <a:spcPts val="1900"/>
              </a:lnSpc>
              <a:spcBef>
                <a:spcPts val="200"/>
              </a:spcBef>
              <a:spcAft>
                <a:spcPts val="0"/>
              </a:spcAft>
              <a:defRPr/>
            </a:pPr>
            <a:r>
              <a:rPr lang="ja-JP" altLang="en-US" sz="900" dirty="0">
                <a:solidFill>
                  <a:srgbClr val="000000"/>
                </a:solidFill>
                <a:latin typeface="BIZ UDPゴシック" panose="020B0400000000000000" pitchFamily="50" charset="-128"/>
                <a:ea typeface="BIZ UDPゴシック" panose="020B0400000000000000" pitchFamily="50" charset="-128"/>
                <a:cs typeface="Meiryo UI" pitchFamily="50" charset="-128"/>
              </a:rPr>
              <a:t> </a:t>
            </a:r>
            <a:r>
              <a:rPr lang="en-US" altLang="ja-JP" sz="900"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r>
              <a:rPr lang="ja-JP" altLang="en-US" sz="900" dirty="0">
                <a:solidFill>
                  <a:srgbClr val="000000"/>
                </a:solidFill>
                <a:latin typeface="BIZ UDPゴシック" panose="020B0400000000000000" pitchFamily="50" charset="-128"/>
                <a:ea typeface="BIZ UDPゴシック" panose="020B0400000000000000" pitchFamily="50" charset="-128"/>
                <a:cs typeface="Meiryo UI" pitchFamily="50" charset="-128"/>
              </a:rPr>
              <a:t>前回調査と比較して、有病率は若干の増加が見られているが、有病者数は若干減少。有病者数が減少している理由は、当該年代の人口が減少しているため。</a:t>
            </a:r>
            <a:endParaRPr lang="en-US" altLang="ja-JP" sz="900"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graphicFrame>
        <p:nvGraphicFramePr>
          <p:cNvPr id="2" name="表 1"/>
          <p:cNvGraphicFramePr>
            <a:graphicFrameLocks noGrp="1"/>
          </p:cNvGraphicFramePr>
          <p:nvPr/>
        </p:nvGraphicFramePr>
        <p:xfrm>
          <a:off x="187150" y="2431498"/>
          <a:ext cx="2767497" cy="2874297"/>
        </p:xfrm>
        <a:graphic>
          <a:graphicData uri="http://schemas.openxmlformats.org/drawingml/2006/table">
            <a:tbl>
              <a:tblPr>
                <a:tableStyleId>{5C22544A-7EE6-4342-B048-85BDC9FD1C3A}</a:tableStyleId>
              </a:tblPr>
              <a:tblGrid>
                <a:gridCol w="780413">
                  <a:extLst>
                    <a:ext uri="{9D8B030D-6E8A-4147-A177-3AD203B41FA5}">
                      <a16:colId xmlns:a16="http://schemas.microsoft.com/office/drawing/2014/main" val="20000"/>
                    </a:ext>
                  </a:extLst>
                </a:gridCol>
                <a:gridCol w="647605">
                  <a:extLst>
                    <a:ext uri="{9D8B030D-6E8A-4147-A177-3AD203B41FA5}">
                      <a16:colId xmlns:a16="http://schemas.microsoft.com/office/drawing/2014/main" val="20001"/>
                    </a:ext>
                  </a:extLst>
                </a:gridCol>
                <a:gridCol w="647605">
                  <a:extLst>
                    <a:ext uri="{9D8B030D-6E8A-4147-A177-3AD203B41FA5}">
                      <a16:colId xmlns:a16="http://schemas.microsoft.com/office/drawing/2014/main" val="20002"/>
                    </a:ext>
                  </a:extLst>
                </a:gridCol>
                <a:gridCol w="691874">
                  <a:extLst>
                    <a:ext uri="{9D8B030D-6E8A-4147-A177-3AD203B41FA5}">
                      <a16:colId xmlns:a16="http://schemas.microsoft.com/office/drawing/2014/main" val="20003"/>
                    </a:ext>
                  </a:extLst>
                </a:gridCol>
              </a:tblGrid>
              <a:tr h="408107">
                <a:tc>
                  <a:txBody>
                    <a:bodyPr/>
                    <a:lstStyle/>
                    <a:p>
                      <a:pPr algn="l" fontAlgn="ctr"/>
                      <a:r>
                        <a:rPr lang="ja-JP" altLang="en-US" sz="900" u="none" strike="noStrike" dirty="0">
                          <a:effectLst/>
                          <a:latin typeface="BIZ UDPゴシック" panose="020B0400000000000000" pitchFamily="50" charset="-128"/>
                          <a:ea typeface="BIZ UDPゴシック" panose="020B0400000000000000" pitchFamily="50" charset="-128"/>
                        </a:rPr>
                        <a:t>　</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solidFill>
                      <a:srgbClr val="F8F4D4"/>
                    </a:solidFill>
                  </a:tcPr>
                </a:tc>
                <a:tc gridSpan="3">
                  <a:txBody>
                    <a:bodyPr/>
                    <a:lstStyle/>
                    <a:p>
                      <a:pPr algn="ctr" fontAlgn="ctr"/>
                      <a:r>
                        <a:rPr lang="ja-JP" altLang="en-US" sz="900" u="none" strike="noStrike" dirty="0">
                          <a:effectLst/>
                          <a:latin typeface="BIZ UDPゴシック" panose="020B0400000000000000" pitchFamily="50" charset="-128"/>
                          <a:ea typeface="BIZ UDPゴシック" panose="020B0400000000000000" pitchFamily="50" charset="-128"/>
                        </a:rPr>
                        <a:t>人口</a:t>
                      </a:r>
                      <a:r>
                        <a:rPr lang="en-US" altLang="ja-JP" sz="900" u="none" strike="noStrike" dirty="0">
                          <a:effectLst/>
                          <a:latin typeface="BIZ UDPゴシック" panose="020B0400000000000000" pitchFamily="50" charset="-128"/>
                          <a:ea typeface="BIZ UDPゴシック" panose="020B0400000000000000" pitchFamily="50" charset="-128"/>
                        </a:rPr>
                        <a:t>10</a:t>
                      </a:r>
                      <a:r>
                        <a:rPr lang="ja-JP" altLang="en-US" sz="900" u="none" strike="noStrike" dirty="0">
                          <a:effectLst/>
                          <a:latin typeface="BIZ UDPゴシック" panose="020B0400000000000000" pitchFamily="50" charset="-128"/>
                          <a:ea typeface="BIZ UDPゴシック" panose="020B0400000000000000" pitchFamily="50" charset="-128"/>
                        </a:rPr>
                        <a:t>万人当たり</a:t>
                      </a:r>
                      <a:br>
                        <a:rPr lang="ja-JP" altLang="en-US" sz="900" u="none" strike="noStrike" dirty="0">
                          <a:effectLst/>
                          <a:latin typeface="BIZ UDPゴシック" panose="020B0400000000000000" pitchFamily="50" charset="-128"/>
                          <a:ea typeface="BIZ UDPゴシック" panose="020B0400000000000000" pitchFamily="50" charset="-128"/>
                        </a:rPr>
                      </a:br>
                      <a:r>
                        <a:rPr lang="ja-JP" altLang="en-US" sz="900" u="none" strike="noStrike" dirty="0">
                          <a:effectLst/>
                          <a:latin typeface="BIZ UDPゴシック" panose="020B0400000000000000" pitchFamily="50" charset="-128"/>
                          <a:ea typeface="BIZ UDPゴシック" panose="020B0400000000000000" pitchFamily="50" charset="-128"/>
                        </a:rPr>
                        <a:t>有病率（人）</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B w="9525" cap="flat" cmpd="sng" algn="ctr">
                      <a:solidFill>
                        <a:schemeClr val="tx1"/>
                      </a:solidFill>
                      <a:prstDash val="solid"/>
                      <a:round/>
                      <a:headEnd type="none" w="med" len="med"/>
                      <a:tailEnd type="none" w="med" len="med"/>
                    </a:lnB>
                    <a:solidFill>
                      <a:srgbClr val="F8F4D4"/>
                    </a:solidFill>
                  </a:tcPr>
                </a:tc>
                <a:tc hMerge="1">
                  <a:txBody>
                    <a:bodyPr/>
                    <a:lstStyle/>
                    <a:p>
                      <a:pPr algn="ctr" fontAlgn="ctr"/>
                      <a:endParaRPr lang="ja-JP" altLang="en-US" sz="900" b="0" i="0" u="none" strike="noStrike" dirty="0">
                        <a:solidFill>
                          <a:srgbClr val="000000"/>
                        </a:solidFill>
                        <a:effectLst/>
                        <a:latin typeface="Yu Gothic UI" panose="020B0500000000000000" pitchFamily="50" charset="-128"/>
                        <a:ea typeface="Yu Gothic UI" panose="020B05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10000"/>
                  </a:ext>
                </a:extLst>
              </a:tr>
              <a:tr h="246619">
                <a:tc>
                  <a:txBody>
                    <a:bodyPr/>
                    <a:lstStyle/>
                    <a:p>
                      <a:pPr algn="ctr" fontAlgn="ctr"/>
                      <a:r>
                        <a:rPr lang="ja-JP" altLang="en-US" sz="900" u="none" strike="noStrike" dirty="0">
                          <a:effectLst/>
                          <a:latin typeface="BIZ UDPゴシック" panose="020B0400000000000000" pitchFamily="50" charset="-128"/>
                          <a:ea typeface="BIZ UDPゴシック" panose="020B0400000000000000" pitchFamily="50" charset="-128"/>
                        </a:rPr>
                        <a:t>年齢</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8F4D4"/>
                    </a:solidFill>
                  </a:tcPr>
                </a:tc>
                <a:tc>
                  <a:txBody>
                    <a:bodyPr/>
                    <a:lstStyle/>
                    <a:p>
                      <a:pPr algn="ctr" fontAlgn="ctr"/>
                      <a:r>
                        <a:rPr lang="ja-JP" altLang="en-US" sz="900" u="none" strike="noStrike" dirty="0">
                          <a:effectLst/>
                          <a:latin typeface="BIZ UDPゴシック" panose="020B0400000000000000" pitchFamily="50" charset="-128"/>
                          <a:ea typeface="BIZ UDPゴシック" panose="020B0400000000000000" pitchFamily="50" charset="-128"/>
                        </a:rPr>
                        <a:t>男</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8F4D4"/>
                    </a:solidFill>
                  </a:tcPr>
                </a:tc>
                <a:tc>
                  <a:txBody>
                    <a:bodyPr/>
                    <a:lstStyle/>
                    <a:p>
                      <a:pPr algn="ctr" fontAlgn="ctr"/>
                      <a:r>
                        <a:rPr lang="ja-JP" altLang="en-US" sz="900" u="none" strike="noStrike" dirty="0">
                          <a:effectLst/>
                          <a:latin typeface="BIZ UDPゴシック" panose="020B0400000000000000" pitchFamily="50" charset="-128"/>
                          <a:ea typeface="BIZ UDPゴシック" panose="020B0400000000000000" pitchFamily="50" charset="-128"/>
                        </a:rPr>
                        <a:t>女</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8F4D4"/>
                    </a:solidFill>
                  </a:tcPr>
                </a:tc>
                <a:tc>
                  <a:txBody>
                    <a:bodyPr/>
                    <a:lstStyle/>
                    <a:p>
                      <a:pPr algn="ctr" fontAlgn="ctr"/>
                      <a:r>
                        <a:rPr lang="ja-JP" altLang="en-US" sz="900" u="none" strike="noStrike" dirty="0">
                          <a:effectLst/>
                          <a:latin typeface="BIZ UDPゴシック" panose="020B0400000000000000" pitchFamily="50" charset="-128"/>
                          <a:ea typeface="BIZ UDPゴシック" panose="020B0400000000000000" pitchFamily="50" charset="-128"/>
                        </a:rPr>
                        <a:t>総数</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8F4D4"/>
                    </a:solidFill>
                  </a:tcPr>
                </a:tc>
                <a:extLst>
                  <a:ext uri="{0D108BD9-81ED-4DB2-BD59-A6C34878D82A}">
                    <a16:rowId xmlns:a16="http://schemas.microsoft.com/office/drawing/2014/main" val="10001"/>
                  </a:ext>
                </a:extLst>
              </a:tr>
              <a:tr h="246619">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18</a:t>
                      </a:r>
                      <a:r>
                        <a:rPr lang="ja-JP" altLang="en-US" sz="950" u="none" strike="noStrike" dirty="0">
                          <a:effectLst/>
                          <a:latin typeface="BIZ UDPゴシック" panose="020B0400000000000000" pitchFamily="50" charset="-128"/>
                          <a:ea typeface="BIZ UDPゴシック" panose="020B0400000000000000" pitchFamily="50" charset="-128"/>
                        </a:rPr>
                        <a:t>～</a:t>
                      </a:r>
                      <a:r>
                        <a:rPr lang="en-US" altLang="ja-JP" sz="950" u="none" strike="noStrike" dirty="0">
                          <a:effectLst/>
                          <a:latin typeface="BIZ UDPゴシック" panose="020B0400000000000000" pitchFamily="50" charset="-128"/>
                          <a:ea typeface="BIZ UDPゴシック" panose="020B0400000000000000" pitchFamily="50" charset="-128"/>
                        </a:rPr>
                        <a:t>29</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4.8</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1.9</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3.4</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46619">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30-34</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5.7</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1.5</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a:effectLst/>
                          <a:latin typeface="BIZ UDPゴシック" panose="020B0400000000000000" pitchFamily="50" charset="-128"/>
                          <a:ea typeface="BIZ UDPゴシック" panose="020B0400000000000000" pitchFamily="50" charset="-128"/>
                        </a:rPr>
                        <a:t>3.7</a:t>
                      </a:r>
                      <a:endParaRPr lang="en-US" altLang="ja-JP" sz="9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46619">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35-39</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7.3</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3.7</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5.5</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46619">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40-44</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10.9</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5.7</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a:effectLst/>
                          <a:latin typeface="BIZ UDPゴシック" panose="020B0400000000000000" pitchFamily="50" charset="-128"/>
                          <a:ea typeface="BIZ UDPゴシック" panose="020B0400000000000000" pitchFamily="50" charset="-128"/>
                        </a:rPr>
                        <a:t>8.3</a:t>
                      </a:r>
                      <a:endParaRPr lang="en-US" altLang="ja-JP" sz="9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46619">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45-49</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a:effectLst/>
                          <a:latin typeface="BIZ UDPゴシック" panose="020B0400000000000000" pitchFamily="50" charset="-128"/>
                          <a:ea typeface="BIZ UDPゴシック" panose="020B0400000000000000" pitchFamily="50" charset="-128"/>
                        </a:rPr>
                        <a:t>17.4</a:t>
                      </a:r>
                      <a:endParaRPr lang="en-US" altLang="ja-JP" sz="9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17.3</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a:effectLst/>
                          <a:latin typeface="BIZ UDPゴシック" panose="020B0400000000000000" pitchFamily="50" charset="-128"/>
                          <a:ea typeface="BIZ UDPゴシック" panose="020B0400000000000000" pitchFamily="50" charset="-128"/>
                        </a:rPr>
                        <a:t>17.4</a:t>
                      </a:r>
                      <a:endParaRPr lang="en-US" altLang="ja-JP" sz="9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46619">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50-54</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a:effectLst/>
                          <a:latin typeface="BIZ UDPゴシック" panose="020B0400000000000000" pitchFamily="50" charset="-128"/>
                          <a:ea typeface="BIZ UDPゴシック" panose="020B0400000000000000" pitchFamily="50" charset="-128"/>
                        </a:rPr>
                        <a:t>51.3</a:t>
                      </a:r>
                      <a:endParaRPr lang="en-US" altLang="ja-JP" sz="9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35.0</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43.2</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46619">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55-59</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a:effectLst/>
                          <a:latin typeface="BIZ UDPゴシック" panose="020B0400000000000000" pitchFamily="50" charset="-128"/>
                          <a:ea typeface="BIZ UDPゴシック" panose="020B0400000000000000" pitchFamily="50" charset="-128"/>
                        </a:rPr>
                        <a:t>123.9</a:t>
                      </a:r>
                      <a:endParaRPr lang="en-US" altLang="ja-JP" sz="9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97.0</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110.3</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46619">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60-64</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325.3</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226.3</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274.9</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46619">
                <a:tc>
                  <a:txBody>
                    <a:bodyPr/>
                    <a:lstStyle/>
                    <a:p>
                      <a:pPr algn="ctr" fontAlgn="ctr"/>
                      <a:r>
                        <a:rPr lang="en-US" altLang="ja-JP" sz="950" u="none" strike="noStrike">
                          <a:effectLst/>
                          <a:latin typeface="BIZ UDPゴシック" panose="020B0400000000000000" pitchFamily="50" charset="-128"/>
                          <a:ea typeface="BIZ UDPゴシック" panose="020B0400000000000000" pitchFamily="50" charset="-128"/>
                        </a:rPr>
                        <a:t>18-64</a:t>
                      </a:r>
                      <a:endParaRPr lang="en-US" altLang="ja-JP" sz="9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solidFill>
                      <a:schemeClr val="bg1"/>
                    </a:solidFill>
                  </a:tcPr>
                </a:tc>
                <a:tc gridSpan="2">
                  <a:txBody>
                    <a:bodyPr/>
                    <a:lstStyle/>
                    <a:p>
                      <a:pPr algn="ctr" fontAlgn="ctr"/>
                      <a:r>
                        <a:rPr lang="ja-JP" altLang="en-US" sz="950" u="none" strike="noStrike" dirty="0">
                          <a:effectLst/>
                          <a:latin typeface="BIZ UDPゴシック" panose="020B0400000000000000" pitchFamily="50" charset="-128"/>
                          <a:ea typeface="BIZ UDPゴシック" panose="020B0400000000000000" pitchFamily="50" charset="-128"/>
                        </a:rPr>
                        <a:t>　</a:t>
                      </a:r>
                      <a:endParaRPr lang="ja-JP" altLang="en-US"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solidFill>
                      <a:schemeClr val="bg2">
                        <a:lumMod val="60000"/>
                        <a:lumOff val="40000"/>
                      </a:schemeClr>
                    </a:solidFill>
                  </a:tcPr>
                </a:tc>
                <a:tc hMerge="1">
                  <a:txBody>
                    <a:bodyPr/>
                    <a:lstStyle/>
                    <a:p>
                      <a:pPr algn="ctr" fontAlgn="ctr"/>
                      <a:endParaRPr lang="ja-JP" altLang="en-US" sz="900" b="0" i="0" u="none" strike="noStrike" dirty="0">
                        <a:solidFill>
                          <a:srgbClr val="000000"/>
                        </a:solidFill>
                        <a:effectLst/>
                        <a:latin typeface="Yu Gothic UI" panose="020B0500000000000000" pitchFamily="50" charset="-128"/>
                        <a:ea typeface="Yu Gothic UI" panose="020B05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50.9</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10"/>
                  </a:ext>
                </a:extLst>
              </a:tr>
            </a:tbl>
          </a:graphicData>
        </a:graphic>
      </p:graphicFrame>
      <p:graphicFrame>
        <p:nvGraphicFramePr>
          <p:cNvPr id="10" name="グラフ 9"/>
          <p:cNvGraphicFramePr>
            <a:graphicFrameLocks/>
          </p:cNvGraphicFramePr>
          <p:nvPr/>
        </p:nvGraphicFramePr>
        <p:xfrm>
          <a:off x="2456120" y="2905074"/>
          <a:ext cx="3620345" cy="2546281"/>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2">
            <a:extLst>
              <a:ext uri="{FF2B5EF4-FFF2-40B4-BE49-F238E27FC236}">
                <a16:creationId xmlns:a16="http://schemas.microsoft.com/office/drawing/2014/main" id="{7A3C880B-9408-4192-854A-832CACE89108}"/>
              </a:ext>
            </a:extLst>
          </p:cNvPr>
          <p:cNvSpPr txBox="1">
            <a:spLocks noChangeArrowheads="1"/>
          </p:cNvSpPr>
          <p:nvPr/>
        </p:nvSpPr>
        <p:spPr bwMode="auto">
          <a:xfrm>
            <a:off x="5805375" y="2431497"/>
            <a:ext cx="3231621" cy="2972597"/>
          </a:xfrm>
          <a:prstGeom prst="rect">
            <a:avLst/>
          </a:prstGeom>
          <a:noFill/>
          <a:ln w="15875">
            <a:solidFill>
              <a:schemeClr val="tx1">
                <a:lumMod val="65000"/>
                <a:lumOff val="35000"/>
              </a:schemeClr>
            </a:solidFill>
            <a:prstDash val="sysDash"/>
          </a:ln>
        </p:spPr>
        <p:txBody>
          <a:bodyPr wrap="square" lIns="82904" tIns="41452" rIns="82904" bIns="41452" anchor="t" anchorCtr="0">
            <a:no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85725" indent="-85725" eaLnBrk="1" fontAlgn="auto" hangingPunct="1">
              <a:lnSpc>
                <a:spcPts val="1500"/>
              </a:lnSpc>
              <a:spcBef>
                <a:spcPts val="0"/>
              </a:spcBef>
              <a:spcAft>
                <a:spcPts val="0"/>
              </a:spcAft>
              <a:defRPr/>
            </a:pPr>
            <a:r>
              <a:rPr lang="ja-JP" altLang="en-US" sz="1050" dirty="0">
                <a:solidFill>
                  <a:srgbClr val="000000"/>
                </a:solidFill>
                <a:latin typeface="BIZ UDPゴシック" panose="020B0400000000000000" pitchFamily="50" charset="-128"/>
                <a:ea typeface="BIZ UDPゴシック" panose="020B0400000000000000" pitchFamily="50" charset="-128"/>
                <a:cs typeface="Meiryo UI" pitchFamily="50" charset="-128"/>
              </a:rPr>
              <a:t>▷  最初に気づいた症状は「もの忘れが最も多く（</a:t>
            </a:r>
            <a:r>
              <a:rPr lang="en-US" altLang="ja-JP" sz="1050" dirty="0">
                <a:solidFill>
                  <a:srgbClr val="000000"/>
                </a:solidFill>
                <a:latin typeface="BIZ UDPゴシック" panose="020B0400000000000000" pitchFamily="50" charset="-128"/>
                <a:ea typeface="BIZ UDPゴシック" panose="020B0400000000000000" pitchFamily="50" charset="-128"/>
                <a:cs typeface="Meiryo UI" pitchFamily="50" charset="-128"/>
              </a:rPr>
              <a:t>66.6%</a:t>
            </a:r>
            <a:r>
              <a:rPr lang="ja-JP" altLang="en-US" sz="1050" dirty="0">
                <a:solidFill>
                  <a:srgbClr val="000000"/>
                </a:solidFill>
                <a:latin typeface="BIZ UDPゴシック" panose="020B0400000000000000" pitchFamily="50" charset="-128"/>
                <a:ea typeface="BIZ UDPゴシック" panose="020B0400000000000000" pitchFamily="50" charset="-128"/>
                <a:cs typeface="Meiryo UI" pitchFamily="50" charset="-128"/>
              </a:rPr>
              <a:t>）、「職場や家事などでのミス」（</a:t>
            </a:r>
            <a:r>
              <a:rPr lang="en-US" altLang="ja-JP" sz="1050" dirty="0">
                <a:solidFill>
                  <a:srgbClr val="000000"/>
                </a:solidFill>
                <a:latin typeface="BIZ UDPゴシック" panose="020B0400000000000000" pitchFamily="50" charset="-128"/>
                <a:ea typeface="BIZ UDPゴシック" panose="020B0400000000000000" pitchFamily="50" charset="-128"/>
                <a:cs typeface="Meiryo UI" pitchFamily="50" charset="-128"/>
              </a:rPr>
              <a:t>38.8%</a:t>
            </a:r>
            <a:r>
              <a:rPr lang="ja-JP" altLang="en-US" sz="1050" dirty="0">
                <a:solidFill>
                  <a:srgbClr val="000000"/>
                </a:solidFill>
                <a:latin typeface="BIZ UDPゴシック" panose="020B0400000000000000" pitchFamily="50" charset="-128"/>
                <a:ea typeface="BIZ UDPゴシック" panose="020B0400000000000000" pitchFamily="50" charset="-128"/>
                <a:cs typeface="Meiryo UI" pitchFamily="50" charset="-128"/>
              </a:rPr>
              <a:t>）、「怒りっぽくなった」（</a:t>
            </a:r>
            <a:r>
              <a:rPr lang="en-US" altLang="ja-JP" sz="1050" dirty="0">
                <a:solidFill>
                  <a:srgbClr val="000000"/>
                </a:solidFill>
                <a:latin typeface="BIZ UDPゴシック" panose="020B0400000000000000" pitchFamily="50" charset="-128"/>
                <a:ea typeface="BIZ UDPゴシック" panose="020B0400000000000000" pitchFamily="50" charset="-128"/>
                <a:cs typeface="Meiryo UI" pitchFamily="50" charset="-128"/>
              </a:rPr>
              <a:t>23.2%</a:t>
            </a:r>
            <a:r>
              <a:rPr lang="ja-JP" altLang="en-US" sz="1050" dirty="0">
                <a:solidFill>
                  <a:srgbClr val="000000"/>
                </a:solidFill>
                <a:latin typeface="BIZ UDPゴシック" panose="020B0400000000000000" pitchFamily="50" charset="-128"/>
                <a:ea typeface="BIZ UDPゴシック" panose="020B0400000000000000" pitchFamily="50" charset="-128"/>
                <a:cs typeface="Meiryo UI" pitchFamily="50" charset="-128"/>
              </a:rPr>
              <a:t>）がこれに続いた。</a:t>
            </a:r>
            <a:endParaRPr lang="en-US" altLang="ja-JP" sz="1050"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85725" indent="-85725" eaLnBrk="1" fontAlgn="auto" hangingPunct="1">
              <a:lnSpc>
                <a:spcPts val="1500"/>
              </a:lnSpc>
              <a:spcBef>
                <a:spcPts val="600"/>
              </a:spcBef>
              <a:spcAft>
                <a:spcPts val="0"/>
              </a:spcAft>
              <a:defRPr/>
            </a:pPr>
            <a:r>
              <a:rPr lang="ja-JP" altLang="en-US" sz="1050" dirty="0">
                <a:solidFill>
                  <a:srgbClr val="000000"/>
                </a:solidFill>
                <a:latin typeface="BIZ UDPゴシック" panose="020B0400000000000000" pitchFamily="50" charset="-128"/>
                <a:ea typeface="BIZ UDPゴシック" panose="020B0400000000000000" pitchFamily="50" charset="-128"/>
                <a:cs typeface="Meiryo UI" pitchFamily="50" charset="-128"/>
              </a:rPr>
              <a:t>▷  若年性認知症の人の約</a:t>
            </a:r>
            <a:r>
              <a:rPr lang="en-US" altLang="ja-JP" sz="1050" dirty="0">
                <a:solidFill>
                  <a:srgbClr val="000000"/>
                </a:solidFill>
                <a:latin typeface="BIZ UDPゴシック" panose="020B0400000000000000" pitchFamily="50" charset="-128"/>
                <a:ea typeface="BIZ UDPゴシック" panose="020B0400000000000000" pitchFamily="50" charset="-128"/>
                <a:cs typeface="Meiryo UI" pitchFamily="50" charset="-128"/>
              </a:rPr>
              <a:t>6</a:t>
            </a:r>
            <a:r>
              <a:rPr lang="ja-JP" altLang="en-US" sz="1050" dirty="0">
                <a:solidFill>
                  <a:srgbClr val="000000"/>
                </a:solidFill>
                <a:latin typeface="BIZ UDPゴシック" panose="020B0400000000000000" pitchFamily="50" charset="-128"/>
                <a:ea typeface="BIZ UDPゴシック" panose="020B0400000000000000" pitchFamily="50" charset="-128"/>
                <a:cs typeface="Meiryo UI" pitchFamily="50" charset="-128"/>
              </a:rPr>
              <a:t>割が発症時点で就業していたが、そのうち、約</a:t>
            </a:r>
            <a:r>
              <a:rPr lang="en-US" altLang="ja-JP" sz="1050" dirty="0">
                <a:solidFill>
                  <a:srgbClr val="000000"/>
                </a:solidFill>
                <a:latin typeface="BIZ UDPゴシック" panose="020B0400000000000000" pitchFamily="50" charset="-128"/>
                <a:ea typeface="BIZ UDPゴシック" panose="020B0400000000000000" pitchFamily="50" charset="-128"/>
                <a:cs typeface="Meiryo UI" pitchFamily="50" charset="-128"/>
              </a:rPr>
              <a:t>7</a:t>
            </a:r>
            <a:r>
              <a:rPr lang="ja-JP" altLang="en-US" sz="1050" dirty="0">
                <a:solidFill>
                  <a:srgbClr val="000000"/>
                </a:solidFill>
                <a:latin typeface="BIZ UDPゴシック" panose="020B0400000000000000" pitchFamily="50" charset="-128"/>
                <a:ea typeface="BIZ UDPゴシック" panose="020B0400000000000000" pitchFamily="50" charset="-128"/>
                <a:cs typeface="Meiryo UI" pitchFamily="50" charset="-128"/>
              </a:rPr>
              <a:t>割が退職していた。</a:t>
            </a:r>
            <a:endParaRPr lang="en-US" altLang="ja-JP" sz="1050"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85725" indent="-85725" eaLnBrk="1" fontAlgn="auto" hangingPunct="1">
              <a:lnSpc>
                <a:spcPts val="1500"/>
              </a:lnSpc>
              <a:spcBef>
                <a:spcPts val="600"/>
              </a:spcBef>
              <a:spcAft>
                <a:spcPts val="0"/>
              </a:spcAft>
              <a:defRPr/>
            </a:pPr>
            <a:r>
              <a:rPr lang="ja-JP" altLang="en-US" sz="1050" dirty="0">
                <a:solidFill>
                  <a:srgbClr val="000000"/>
                </a:solidFill>
                <a:latin typeface="BIZ UDPゴシック" panose="020B0400000000000000" pitchFamily="50" charset="-128"/>
                <a:ea typeface="BIZ UDPゴシック" panose="020B0400000000000000" pitchFamily="50" charset="-128"/>
                <a:cs typeface="Meiryo UI" pitchFamily="50" charset="-128"/>
              </a:rPr>
              <a:t>▷  調査時</a:t>
            </a:r>
            <a:r>
              <a:rPr lang="en-US" altLang="ja-JP" sz="1050" dirty="0">
                <a:solidFill>
                  <a:srgbClr val="000000"/>
                </a:solidFill>
                <a:latin typeface="BIZ UDPゴシック" panose="020B0400000000000000" pitchFamily="50" charset="-128"/>
                <a:ea typeface="BIZ UDPゴシック" panose="020B0400000000000000" pitchFamily="50" charset="-128"/>
                <a:cs typeface="Meiryo UI" pitchFamily="50" charset="-128"/>
              </a:rPr>
              <a:t>65</a:t>
            </a:r>
            <a:r>
              <a:rPr lang="ja-JP" altLang="en-US" sz="1050" dirty="0">
                <a:solidFill>
                  <a:srgbClr val="000000"/>
                </a:solidFill>
                <a:latin typeface="BIZ UDPゴシック" panose="020B0400000000000000" pitchFamily="50" charset="-128"/>
                <a:ea typeface="BIZ UDPゴシック" panose="020B0400000000000000" pitchFamily="50" charset="-128"/>
                <a:cs typeface="Meiryo UI" pitchFamily="50" charset="-128"/>
              </a:rPr>
              <a:t>歳未満若年性認知症の人の約</a:t>
            </a:r>
            <a:r>
              <a:rPr lang="en-US" altLang="ja-JP" sz="1050" dirty="0">
                <a:solidFill>
                  <a:srgbClr val="000000"/>
                </a:solidFill>
                <a:latin typeface="BIZ UDPゴシック" panose="020B0400000000000000" pitchFamily="50" charset="-128"/>
                <a:ea typeface="BIZ UDPゴシック" panose="020B0400000000000000" pitchFamily="50" charset="-128"/>
                <a:cs typeface="Meiryo UI" pitchFamily="50" charset="-128"/>
              </a:rPr>
              <a:t>3</a:t>
            </a:r>
            <a:r>
              <a:rPr lang="ja-JP" altLang="en-US" sz="1050" dirty="0">
                <a:solidFill>
                  <a:srgbClr val="000000"/>
                </a:solidFill>
                <a:latin typeface="BIZ UDPゴシック" panose="020B0400000000000000" pitchFamily="50" charset="-128"/>
                <a:ea typeface="BIZ UDPゴシック" panose="020B0400000000000000" pitchFamily="50" charset="-128"/>
                <a:cs typeface="Meiryo UI" pitchFamily="50" charset="-128"/>
              </a:rPr>
              <a:t>割が介護保険を申請しておらず、主な理由は「必要を感じない」（</a:t>
            </a:r>
            <a:r>
              <a:rPr lang="en-US" altLang="ja-JP" sz="1050" dirty="0">
                <a:solidFill>
                  <a:srgbClr val="000000"/>
                </a:solidFill>
                <a:latin typeface="BIZ UDPゴシック" panose="020B0400000000000000" pitchFamily="50" charset="-128"/>
                <a:ea typeface="BIZ UDPゴシック" panose="020B0400000000000000" pitchFamily="50" charset="-128"/>
                <a:cs typeface="Meiryo UI" pitchFamily="50" charset="-128"/>
              </a:rPr>
              <a:t>39.2%</a:t>
            </a:r>
            <a:r>
              <a:rPr lang="ja-JP" altLang="en-US" sz="1050" dirty="0">
                <a:solidFill>
                  <a:srgbClr val="000000"/>
                </a:solidFill>
                <a:latin typeface="BIZ UDPゴシック" panose="020B0400000000000000" pitchFamily="50" charset="-128"/>
                <a:ea typeface="BIZ UDPゴシック" panose="020B0400000000000000" pitchFamily="50" charset="-128"/>
                <a:cs typeface="Meiryo UI" pitchFamily="50" charset="-128"/>
              </a:rPr>
              <a:t>）、「サービスについて知らない」（</a:t>
            </a:r>
            <a:r>
              <a:rPr lang="en-US" altLang="ja-JP" sz="1050" dirty="0">
                <a:solidFill>
                  <a:srgbClr val="000000"/>
                </a:solidFill>
                <a:latin typeface="BIZ UDPゴシック" panose="020B0400000000000000" pitchFamily="50" charset="-128"/>
                <a:ea typeface="BIZ UDPゴシック" panose="020B0400000000000000" pitchFamily="50" charset="-128"/>
                <a:cs typeface="Meiryo UI" pitchFamily="50" charset="-128"/>
              </a:rPr>
              <a:t>19.4%</a:t>
            </a:r>
            <a:r>
              <a:rPr lang="ja-JP" altLang="en-US" sz="1050" dirty="0">
                <a:solidFill>
                  <a:srgbClr val="000000"/>
                </a:solidFill>
                <a:latin typeface="BIZ UDPゴシック" panose="020B0400000000000000" pitchFamily="50" charset="-128"/>
                <a:ea typeface="BIZ UDPゴシック" panose="020B0400000000000000" pitchFamily="50" charset="-128"/>
                <a:cs typeface="Meiryo UI" pitchFamily="50" charset="-128"/>
              </a:rPr>
              <a:t>）、「利用したいサービスがない」（</a:t>
            </a:r>
            <a:r>
              <a:rPr lang="en-US" altLang="ja-JP" sz="1050" dirty="0">
                <a:solidFill>
                  <a:srgbClr val="000000"/>
                </a:solidFill>
                <a:latin typeface="BIZ UDPゴシック" panose="020B0400000000000000" pitchFamily="50" charset="-128"/>
                <a:ea typeface="BIZ UDPゴシック" panose="020B0400000000000000" pitchFamily="50" charset="-128"/>
                <a:cs typeface="Meiryo UI" pitchFamily="50" charset="-128"/>
              </a:rPr>
              <a:t>13.0%</a:t>
            </a:r>
            <a:r>
              <a:rPr lang="ja-JP" altLang="en-US" sz="1050" dirty="0">
                <a:solidFill>
                  <a:srgbClr val="000000"/>
                </a:solidFill>
                <a:latin typeface="BIZ UDPゴシック" panose="020B0400000000000000" pitchFamily="50" charset="-128"/>
                <a:ea typeface="BIZ UDPゴシック" panose="020B0400000000000000" pitchFamily="50" charset="-128"/>
                <a:cs typeface="Meiryo UI" pitchFamily="50" charset="-128"/>
              </a:rPr>
              <a:t>）、「家族がいるから大丈夫」（</a:t>
            </a:r>
            <a:r>
              <a:rPr lang="en-US" altLang="ja-JP" sz="1050" dirty="0">
                <a:solidFill>
                  <a:srgbClr val="000000"/>
                </a:solidFill>
                <a:latin typeface="BIZ UDPゴシック" panose="020B0400000000000000" pitchFamily="50" charset="-128"/>
                <a:ea typeface="BIZ UDPゴシック" panose="020B0400000000000000" pitchFamily="50" charset="-128"/>
                <a:cs typeface="Meiryo UI" pitchFamily="50" charset="-128"/>
              </a:rPr>
              <a:t>12.2%</a:t>
            </a:r>
            <a:r>
              <a:rPr lang="ja-JP" altLang="en-US" sz="1050" dirty="0">
                <a:solidFill>
                  <a:srgbClr val="000000"/>
                </a:solidFill>
                <a:latin typeface="BIZ UDPゴシック" panose="020B0400000000000000" pitchFamily="50" charset="-128"/>
                <a:ea typeface="BIZ UDPゴシック" panose="020B0400000000000000" pitchFamily="50" charset="-128"/>
                <a:cs typeface="Meiryo UI" pitchFamily="50" charset="-128"/>
              </a:rPr>
              <a:t>）であった。</a:t>
            </a:r>
            <a:endParaRPr lang="en-US" altLang="ja-JP" sz="1050"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85725" indent="-85725" eaLnBrk="1" fontAlgn="auto" hangingPunct="1">
              <a:lnSpc>
                <a:spcPts val="1500"/>
              </a:lnSpc>
              <a:spcBef>
                <a:spcPts val="600"/>
              </a:spcBef>
              <a:spcAft>
                <a:spcPts val="0"/>
              </a:spcAft>
              <a:defRPr/>
            </a:pPr>
            <a:r>
              <a:rPr lang="ja-JP" altLang="en-US" sz="1050" dirty="0">
                <a:solidFill>
                  <a:srgbClr val="000000"/>
                </a:solidFill>
                <a:latin typeface="BIZ UDPゴシック" panose="020B0400000000000000" pitchFamily="50" charset="-128"/>
                <a:ea typeface="BIZ UDPゴシック" panose="020B0400000000000000" pitchFamily="50" charset="-128"/>
                <a:cs typeface="Meiryo UI" pitchFamily="50" charset="-128"/>
              </a:rPr>
              <a:t>▷  調査時</a:t>
            </a:r>
            <a:r>
              <a:rPr lang="en-US" altLang="ja-JP" sz="1050" dirty="0">
                <a:solidFill>
                  <a:srgbClr val="000000"/>
                </a:solidFill>
                <a:latin typeface="BIZ UDPゴシック" panose="020B0400000000000000" pitchFamily="50" charset="-128"/>
                <a:ea typeface="BIZ UDPゴシック" panose="020B0400000000000000" pitchFamily="50" charset="-128"/>
                <a:cs typeface="Meiryo UI" pitchFamily="50" charset="-128"/>
              </a:rPr>
              <a:t>65</a:t>
            </a:r>
            <a:r>
              <a:rPr lang="ja-JP" altLang="en-US" sz="1050" dirty="0">
                <a:solidFill>
                  <a:srgbClr val="000000"/>
                </a:solidFill>
                <a:latin typeface="BIZ UDPゴシック" panose="020B0400000000000000" pitchFamily="50" charset="-128"/>
                <a:ea typeface="BIZ UDPゴシック" panose="020B0400000000000000" pitchFamily="50" charset="-128"/>
                <a:cs typeface="Meiryo UI" pitchFamily="50" charset="-128"/>
              </a:rPr>
              <a:t>歳未満若年性認知症の人の世帯では約</a:t>
            </a:r>
            <a:r>
              <a:rPr lang="en-US" altLang="ja-JP" sz="1050" dirty="0">
                <a:solidFill>
                  <a:srgbClr val="000000"/>
                </a:solidFill>
                <a:latin typeface="BIZ UDPゴシック" panose="020B0400000000000000" pitchFamily="50" charset="-128"/>
                <a:ea typeface="BIZ UDPゴシック" panose="020B0400000000000000" pitchFamily="50" charset="-128"/>
                <a:cs typeface="Meiryo UI" pitchFamily="50" charset="-128"/>
              </a:rPr>
              <a:t>6</a:t>
            </a:r>
            <a:r>
              <a:rPr lang="ja-JP" altLang="en-US" sz="1050" dirty="0">
                <a:solidFill>
                  <a:srgbClr val="000000"/>
                </a:solidFill>
                <a:latin typeface="BIZ UDPゴシック" panose="020B0400000000000000" pitchFamily="50" charset="-128"/>
                <a:ea typeface="BIZ UDPゴシック" panose="020B0400000000000000" pitchFamily="50" charset="-128"/>
                <a:cs typeface="Meiryo UI" pitchFamily="50" charset="-128"/>
              </a:rPr>
              <a:t>割が収入が減ったと感じており、主な収入源は、約</a:t>
            </a:r>
            <a:r>
              <a:rPr lang="en-US" altLang="ja-JP" sz="1050" dirty="0">
                <a:solidFill>
                  <a:srgbClr val="000000"/>
                </a:solidFill>
                <a:latin typeface="BIZ UDPゴシック" panose="020B0400000000000000" pitchFamily="50" charset="-128"/>
                <a:ea typeface="BIZ UDPゴシック" panose="020B0400000000000000" pitchFamily="50" charset="-128"/>
                <a:cs typeface="Meiryo UI" pitchFamily="50" charset="-128"/>
              </a:rPr>
              <a:t>4</a:t>
            </a:r>
            <a:r>
              <a:rPr lang="ja-JP" altLang="en-US" sz="1050" dirty="0">
                <a:solidFill>
                  <a:srgbClr val="000000"/>
                </a:solidFill>
                <a:latin typeface="BIZ UDPゴシック" panose="020B0400000000000000" pitchFamily="50" charset="-128"/>
                <a:ea typeface="BIZ UDPゴシック" panose="020B0400000000000000" pitchFamily="50" charset="-128"/>
                <a:cs typeface="Meiryo UI" pitchFamily="50" charset="-128"/>
              </a:rPr>
              <a:t>割が障害年金等、約</a:t>
            </a:r>
            <a:r>
              <a:rPr lang="en-US" altLang="ja-JP" sz="1050" dirty="0">
                <a:solidFill>
                  <a:srgbClr val="000000"/>
                </a:solidFill>
                <a:latin typeface="BIZ UDPゴシック" panose="020B0400000000000000" pitchFamily="50" charset="-128"/>
                <a:ea typeface="BIZ UDPゴシック" panose="020B0400000000000000" pitchFamily="50" charset="-128"/>
                <a:cs typeface="Meiryo UI" pitchFamily="50" charset="-128"/>
              </a:rPr>
              <a:t>1</a:t>
            </a:r>
            <a:r>
              <a:rPr lang="ja-JP" altLang="en-US" sz="1050" dirty="0">
                <a:solidFill>
                  <a:srgbClr val="000000"/>
                </a:solidFill>
                <a:latin typeface="BIZ UDPゴシック" panose="020B0400000000000000" pitchFamily="50" charset="-128"/>
                <a:ea typeface="BIZ UDPゴシック" panose="020B0400000000000000" pitchFamily="50" charset="-128"/>
                <a:cs typeface="Meiryo UI" pitchFamily="50" charset="-128"/>
              </a:rPr>
              <a:t>割が生活保護であった。</a:t>
            </a:r>
            <a:endParaRPr lang="en-US" altLang="ja-JP" sz="1050"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14" name="Text Box 2">
            <a:extLst>
              <a:ext uri="{FF2B5EF4-FFF2-40B4-BE49-F238E27FC236}">
                <a16:creationId xmlns:a16="http://schemas.microsoft.com/office/drawing/2014/main" id="{7A3C880B-9408-4192-854A-832CACE89108}"/>
              </a:ext>
            </a:extLst>
          </p:cNvPr>
          <p:cNvSpPr txBox="1">
            <a:spLocks noChangeArrowheads="1"/>
          </p:cNvSpPr>
          <p:nvPr/>
        </p:nvSpPr>
        <p:spPr bwMode="auto">
          <a:xfrm>
            <a:off x="476492" y="5787787"/>
            <a:ext cx="8290019" cy="608425"/>
          </a:xfrm>
          <a:prstGeom prst="rect">
            <a:avLst/>
          </a:prstGeom>
          <a:noFill/>
          <a:ln>
            <a:noFill/>
          </a:ln>
        </p:spPr>
        <p:txBody>
          <a:bodyPr wrap="square" lIns="82904" tIns="41452" rIns="82904" bIns="41452" anchor="t" anchorCtr="0">
            <a:no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fontAlgn="auto" hangingPunct="1">
              <a:lnSpc>
                <a:spcPts val="1500"/>
              </a:lnSpc>
              <a:spcBef>
                <a:spcPts val="0"/>
              </a:spcBef>
              <a:spcAft>
                <a:spcPts val="0"/>
              </a:spcAft>
              <a:defRPr/>
            </a:pP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itchFamily="50" charset="-128"/>
              </a:rPr>
              <a:t>全国</a:t>
            </a:r>
            <a:r>
              <a:rPr lang="en-US" altLang="ja-JP" sz="1000" dirty="0">
                <a:solidFill>
                  <a:srgbClr val="000000"/>
                </a:solidFill>
                <a:latin typeface="BIZ UDPゴシック" panose="020B0400000000000000" pitchFamily="50" charset="-128"/>
                <a:ea typeface="BIZ UDPゴシック" panose="020B0400000000000000" pitchFamily="50" charset="-128"/>
                <a:cs typeface="Meiryo UI" pitchFamily="50" charset="-128"/>
              </a:rPr>
              <a:t>12</a:t>
            </a: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itchFamily="50" charset="-128"/>
              </a:rPr>
              <a:t>地域（札幌市、秋田県、山形県、福島県、群馬県、茨城県、東京</a:t>
            </a:r>
            <a:r>
              <a:rPr lang="en-US" altLang="ja-JP" sz="1000" dirty="0">
                <a:solidFill>
                  <a:srgbClr val="000000"/>
                </a:solidFill>
                <a:latin typeface="BIZ UDPゴシック" panose="020B0400000000000000" pitchFamily="50" charset="-128"/>
                <a:ea typeface="BIZ UDPゴシック" panose="020B0400000000000000" pitchFamily="50" charset="-128"/>
                <a:cs typeface="Meiryo UI" pitchFamily="50" charset="-128"/>
              </a:rPr>
              <a:t>4</a:t>
            </a: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itchFamily="50" charset="-128"/>
              </a:rPr>
              <a:t>区、山梨県、新潟県、名古屋市、大阪</a:t>
            </a:r>
            <a:r>
              <a:rPr lang="en-US" altLang="ja-JP" sz="1000" dirty="0">
                <a:solidFill>
                  <a:srgbClr val="000000"/>
                </a:solidFill>
                <a:latin typeface="BIZ UDPゴシック" panose="020B0400000000000000" pitchFamily="50" charset="-128"/>
                <a:ea typeface="BIZ UDPゴシック" panose="020B0400000000000000" pitchFamily="50" charset="-128"/>
                <a:cs typeface="Meiryo UI" pitchFamily="50" charset="-128"/>
              </a:rPr>
              <a:t>4</a:t>
            </a: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itchFamily="50" charset="-128"/>
              </a:rPr>
              <a:t>市、愛媛県）の医療機関・事業所・施設等を対象に、若年性認知症利用者の有無に関する質問紙票調査を実施（一次調査）。利用がある場合には、担当者・本人・家族を対象に質問紙票調査を実施（二次調査）。二次調査に回答した本人・家族のうち、同意が得られた者を対象に面接調査を実施（三次調査）。</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15" name="Text Box 2">
            <a:extLst>
              <a:ext uri="{FF2B5EF4-FFF2-40B4-BE49-F238E27FC236}">
                <a16:creationId xmlns:a16="http://schemas.microsoft.com/office/drawing/2014/main" id="{7A3C880B-9408-4192-854A-832CACE89108}"/>
              </a:ext>
            </a:extLst>
          </p:cNvPr>
          <p:cNvSpPr txBox="1">
            <a:spLocks noChangeArrowheads="1"/>
          </p:cNvSpPr>
          <p:nvPr/>
        </p:nvSpPr>
        <p:spPr bwMode="auto">
          <a:xfrm>
            <a:off x="431321" y="6439480"/>
            <a:ext cx="7596260" cy="320749"/>
          </a:xfrm>
          <a:prstGeom prst="rect">
            <a:avLst/>
          </a:prstGeom>
          <a:noFill/>
          <a:ln>
            <a:noFill/>
          </a:ln>
        </p:spPr>
        <p:txBody>
          <a:bodyPr wrap="square" lIns="82904" tIns="41452" rIns="82904" bIns="41452" anchor="t" anchorCtr="0">
            <a:no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fontAlgn="auto" hangingPunct="1">
              <a:lnSpc>
                <a:spcPts val="1700"/>
              </a:lnSpc>
              <a:spcBef>
                <a:spcPts val="0"/>
              </a:spcBef>
              <a:spcAft>
                <a:spcPts val="0"/>
              </a:spcAft>
              <a:defRPr/>
            </a:pPr>
            <a:r>
              <a:rPr lang="ja-JP" altLang="en-US" sz="900" dirty="0">
                <a:solidFill>
                  <a:srgbClr val="000000"/>
                </a:solidFill>
                <a:latin typeface="BIZ UDPゴシック" panose="020B0400000000000000" pitchFamily="50" charset="-128"/>
                <a:ea typeface="BIZ UDPゴシック" panose="020B0400000000000000" pitchFamily="50" charset="-128"/>
                <a:cs typeface="Meiryo UI" pitchFamily="50" charset="-128"/>
              </a:rPr>
              <a:t>出典：日本医療研究開発機構認知症研究開発事業による「若年性認知症の有病率・生活実態把握と多元的データ共有システムの開発（令和</a:t>
            </a:r>
            <a:r>
              <a:rPr lang="en-US" altLang="ja-JP" sz="900" dirty="0">
                <a:solidFill>
                  <a:srgbClr val="000000"/>
                </a:solidFill>
                <a:latin typeface="BIZ UDPゴシック" panose="020B0400000000000000" pitchFamily="50" charset="-128"/>
                <a:ea typeface="BIZ UDPゴシック" panose="020B0400000000000000" pitchFamily="50" charset="-128"/>
                <a:cs typeface="Meiryo UI" pitchFamily="50" charset="-128"/>
              </a:rPr>
              <a:t>2</a:t>
            </a:r>
            <a:r>
              <a:rPr lang="ja-JP" altLang="en-US" sz="900" dirty="0">
                <a:solidFill>
                  <a:srgbClr val="000000"/>
                </a:solidFill>
                <a:latin typeface="BIZ UDPゴシック" panose="020B0400000000000000" pitchFamily="50" charset="-128"/>
                <a:ea typeface="BIZ UDPゴシック" panose="020B0400000000000000" pitchFamily="50" charset="-128"/>
                <a:cs typeface="Meiryo UI" pitchFamily="50" charset="-128"/>
              </a:rPr>
              <a:t>年</a:t>
            </a:r>
            <a:r>
              <a:rPr lang="en-US" altLang="ja-JP" sz="900" dirty="0">
                <a:solidFill>
                  <a:srgbClr val="000000"/>
                </a:solidFill>
                <a:latin typeface="BIZ UDPゴシック" panose="020B0400000000000000" pitchFamily="50" charset="-128"/>
                <a:ea typeface="BIZ UDPゴシック" panose="020B0400000000000000" pitchFamily="50" charset="-128"/>
                <a:cs typeface="Meiryo UI" pitchFamily="50" charset="-128"/>
              </a:rPr>
              <a:t>3</a:t>
            </a:r>
            <a:r>
              <a:rPr lang="ja-JP" altLang="en-US" sz="900" dirty="0">
                <a:solidFill>
                  <a:srgbClr val="000000"/>
                </a:solidFill>
                <a:latin typeface="BIZ UDPゴシック" panose="020B0400000000000000" pitchFamily="50" charset="-128"/>
                <a:ea typeface="BIZ UDPゴシック" panose="020B0400000000000000" pitchFamily="50" charset="-128"/>
                <a:cs typeface="Meiryo UI" pitchFamily="50" charset="-128"/>
              </a:rPr>
              <a:t>月）</a:t>
            </a:r>
            <a:endParaRPr lang="en-US" altLang="ja-JP" sz="900"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17" name="Text Box 2">
            <a:extLst>
              <a:ext uri="{FF2B5EF4-FFF2-40B4-BE49-F238E27FC236}">
                <a16:creationId xmlns:a16="http://schemas.microsoft.com/office/drawing/2014/main" id="{7A3C880B-9408-4192-854A-832CACE89108}"/>
              </a:ext>
            </a:extLst>
          </p:cNvPr>
          <p:cNvSpPr txBox="1">
            <a:spLocks noChangeArrowheads="1"/>
          </p:cNvSpPr>
          <p:nvPr/>
        </p:nvSpPr>
        <p:spPr bwMode="auto">
          <a:xfrm>
            <a:off x="3313754" y="2486753"/>
            <a:ext cx="2437390" cy="456729"/>
          </a:xfrm>
          <a:prstGeom prst="rect">
            <a:avLst/>
          </a:prstGeom>
          <a:noFill/>
          <a:ln>
            <a:noFill/>
          </a:ln>
        </p:spPr>
        <p:txBody>
          <a:bodyPr wrap="square" lIns="82904" tIns="41452" rIns="82904" bIns="41452" anchor="ctr">
            <a:no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lnSpc>
                <a:spcPts val="1500"/>
              </a:lnSpc>
              <a:spcBef>
                <a:spcPts val="0"/>
              </a:spcBef>
              <a:spcAft>
                <a:spcPts val="0"/>
              </a:spcAft>
              <a:defRPr/>
            </a:pP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itchFamily="50" charset="-128"/>
              </a:rPr>
              <a:t>（図）若年性認知症（調査時</a:t>
            </a:r>
            <a:r>
              <a:rPr lang="en-US" altLang="ja-JP" sz="1000" dirty="0">
                <a:solidFill>
                  <a:srgbClr val="000000"/>
                </a:solidFill>
                <a:latin typeface="BIZ UDPゴシック" panose="020B0400000000000000" pitchFamily="50" charset="-128"/>
                <a:ea typeface="BIZ UDPゴシック" panose="020B0400000000000000" pitchFamily="50" charset="-128"/>
                <a:cs typeface="Meiryo UI" pitchFamily="50" charset="-128"/>
              </a:rPr>
              <a:t>65</a:t>
            </a: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itchFamily="50" charset="-128"/>
              </a:rPr>
              <a:t>歳未満）</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algn="ctr" eaLnBrk="1" fontAlgn="auto" hangingPunct="1">
              <a:lnSpc>
                <a:spcPts val="1500"/>
              </a:lnSpc>
              <a:spcBef>
                <a:spcPts val="0"/>
              </a:spcBef>
              <a:spcAft>
                <a:spcPts val="0"/>
              </a:spcAft>
              <a:defRPr/>
            </a:pP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itchFamily="50" charset="-128"/>
              </a:rPr>
              <a:t>の基礎疾患の内訳</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grpSp>
        <p:nvGrpSpPr>
          <p:cNvPr id="18" name="グループ化 17"/>
          <p:cNvGrpSpPr/>
          <p:nvPr/>
        </p:nvGrpSpPr>
        <p:grpSpPr>
          <a:xfrm>
            <a:off x="35534" y="1995638"/>
            <a:ext cx="3077317" cy="335142"/>
            <a:chOff x="301771" y="1931686"/>
            <a:chExt cx="3077317" cy="335142"/>
          </a:xfrm>
        </p:grpSpPr>
        <p:sp>
          <p:nvSpPr>
            <p:cNvPr id="12" name="角丸四角形 11"/>
            <p:cNvSpPr/>
            <p:nvPr/>
          </p:nvSpPr>
          <p:spPr bwMode="auto">
            <a:xfrm>
              <a:off x="307049" y="1931686"/>
              <a:ext cx="3072039" cy="335142"/>
            </a:xfrm>
            <a:prstGeom prst="roundRect">
              <a:avLst>
                <a:gd name="adj" fmla="val 50000"/>
              </a:avLst>
            </a:prstGeom>
            <a:solidFill>
              <a:srgbClr val="B84848"/>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8" name="Text Box 2">
              <a:extLst>
                <a:ext uri="{FF2B5EF4-FFF2-40B4-BE49-F238E27FC236}">
                  <a16:creationId xmlns:a16="http://schemas.microsoft.com/office/drawing/2014/main" id="{7A3C880B-9408-4192-854A-832CACE89108}"/>
                </a:ext>
              </a:extLst>
            </p:cNvPr>
            <p:cNvSpPr txBox="1">
              <a:spLocks noChangeArrowheads="1"/>
            </p:cNvSpPr>
            <p:nvPr/>
          </p:nvSpPr>
          <p:spPr bwMode="auto">
            <a:xfrm>
              <a:off x="301771" y="1973772"/>
              <a:ext cx="3038408" cy="237936"/>
            </a:xfrm>
            <a:prstGeom prst="rect">
              <a:avLst/>
            </a:prstGeom>
            <a:noFill/>
            <a:ln>
              <a:noFill/>
            </a:ln>
          </p:spPr>
          <p:txBody>
            <a:bodyPr wrap="square" lIns="82904" tIns="41452" rIns="82904" bIns="41452" anchor="ctr">
              <a:no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lnSpc>
                  <a:spcPts val="1900"/>
                </a:lnSpc>
                <a:spcBef>
                  <a:spcPts val="0"/>
                </a:spcBef>
                <a:spcAft>
                  <a:spcPts val="0"/>
                </a:spcAft>
                <a:defRPr/>
              </a:pPr>
              <a:r>
                <a:rPr lang="ja-JP" altLang="en-US" sz="1100" b="1" dirty="0">
                  <a:solidFill>
                    <a:srgbClr val="FFFFFF"/>
                  </a:solidFill>
                  <a:latin typeface="BIZ UDPゴシック" panose="020B0400000000000000" pitchFamily="50" charset="-128"/>
                  <a:ea typeface="BIZ UDPゴシック" panose="020B0400000000000000" pitchFamily="50" charset="-128"/>
                  <a:cs typeface="Meiryo UI" pitchFamily="50" charset="-128"/>
                </a:rPr>
                <a:t>（表） 年齢階層別若年性認知症者有病率（推計）</a:t>
              </a:r>
              <a:endParaRPr lang="en-US" altLang="ja-JP" sz="11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p:txBody>
        </p:sp>
      </p:grpSp>
      <p:grpSp>
        <p:nvGrpSpPr>
          <p:cNvPr id="20" name="グループ化 19"/>
          <p:cNvGrpSpPr/>
          <p:nvPr/>
        </p:nvGrpSpPr>
        <p:grpSpPr>
          <a:xfrm>
            <a:off x="5837563" y="2003738"/>
            <a:ext cx="3201695" cy="335142"/>
            <a:chOff x="5727515" y="1938394"/>
            <a:chExt cx="3201695" cy="335142"/>
          </a:xfrm>
        </p:grpSpPr>
        <p:sp>
          <p:nvSpPr>
            <p:cNvPr id="19" name="角丸四角形 18"/>
            <p:cNvSpPr/>
            <p:nvPr/>
          </p:nvSpPr>
          <p:spPr bwMode="auto">
            <a:xfrm>
              <a:off x="5727515" y="1938394"/>
              <a:ext cx="3201695" cy="335142"/>
            </a:xfrm>
            <a:prstGeom prst="roundRect">
              <a:avLst>
                <a:gd name="adj" fmla="val 50000"/>
              </a:avLst>
            </a:prstGeom>
            <a:solidFill>
              <a:srgbClr val="B84848"/>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9" name="Text Box 2">
              <a:extLst>
                <a:ext uri="{FF2B5EF4-FFF2-40B4-BE49-F238E27FC236}">
                  <a16:creationId xmlns:a16="http://schemas.microsoft.com/office/drawing/2014/main" id="{7A3C880B-9408-4192-854A-832CACE89108}"/>
                </a:ext>
              </a:extLst>
            </p:cNvPr>
            <p:cNvSpPr txBox="1">
              <a:spLocks noChangeArrowheads="1"/>
            </p:cNvSpPr>
            <p:nvPr/>
          </p:nvSpPr>
          <p:spPr bwMode="auto">
            <a:xfrm>
              <a:off x="6771335" y="1975017"/>
              <a:ext cx="1191916" cy="248230"/>
            </a:xfrm>
            <a:prstGeom prst="rect">
              <a:avLst/>
            </a:prstGeom>
            <a:noFill/>
            <a:ln>
              <a:noFill/>
            </a:ln>
          </p:spPr>
          <p:txBody>
            <a:bodyPr wrap="square" lIns="82904" tIns="41452" rIns="82904" bIns="41452" anchor="ctr">
              <a:no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lnSpc>
                  <a:spcPts val="1900"/>
                </a:lnSpc>
                <a:spcBef>
                  <a:spcPts val="0"/>
                </a:spcBef>
                <a:spcAft>
                  <a:spcPts val="0"/>
                </a:spcAft>
                <a:defRPr/>
              </a:pPr>
              <a:r>
                <a:rPr lang="ja-JP" altLang="en-US" sz="1100" b="1" dirty="0">
                  <a:solidFill>
                    <a:srgbClr val="FFFFFF"/>
                  </a:solidFill>
                  <a:latin typeface="BIZ UDPゴシック" panose="020B0400000000000000" pitchFamily="50" charset="-128"/>
                  <a:ea typeface="BIZ UDPゴシック" panose="020B0400000000000000" pitchFamily="50" charset="-128"/>
                  <a:cs typeface="Meiryo UI" pitchFamily="50" charset="-128"/>
                </a:rPr>
                <a:t>主な調査結果</a:t>
              </a:r>
              <a:endParaRPr lang="en-US" altLang="ja-JP" sz="11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p:txBody>
        </p:sp>
      </p:grpSp>
      <p:sp>
        <p:nvSpPr>
          <p:cNvPr id="21" name="角丸四角形 20"/>
          <p:cNvSpPr/>
          <p:nvPr/>
        </p:nvSpPr>
        <p:spPr bwMode="auto">
          <a:xfrm>
            <a:off x="380799" y="5676109"/>
            <a:ext cx="8452717" cy="785164"/>
          </a:xfrm>
          <a:prstGeom prst="roundRect">
            <a:avLst>
              <a:gd name="adj" fmla="val 19030"/>
            </a:avLst>
          </a:prstGeom>
          <a:noFill/>
          <a:ln w="19050" cap="flat" cmpd="sng" algn="ctr">
            <a:solidFill>
              <a:schemeClr val="accent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22" name="角丸四角形 21"/>
          <p:cNvSpPr/>
          <p:nvPr/>
        </p:nvSpPr>
        <p:spPr bwMode="auto">
          <a:xfrm>
            <a:off x="476492" y="5442555"/>
            <a:ext cx="1535324" cy="335142"/>
          </a:xfrm>
          <a:prstGeom prst="roundRect">
            <a:avLst>
              <a:gd name="adj" fmla="val 50000"/>
            </a:avLst>
          </a:prstGeom>
          <a:solidFill>
            <a:schemeClr val="accent1">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16" name="Text Box 2">
            <a:extLst>
              <a:ext uri="{FF2B5EF4-FFF2-40B4-BE49-F238E27FC236}">
                <a16:creationId xmlns:a16="http://schemas.microsoft.com/office/drawing/2014/main" id="{7A3C880B-9408-4192-854A-832CACE89108}"/>
              </a:ext>
            </a:extLst>
          </p:cNvPr>
          <p:cNvSpPr txBox="1">
            <a:spLocks noChangeArrowheads="1"/>
          </p:cNvSpPr>
          <p:nvPr/>
        </p:nvSpPr>
        <p:spPr bwMode="auto">
          <a:xfrm>
            <a:off x="618117" y="5480773"/>
            <a:ext cx="1298006" cy="229716"/>
          </a:xfrm>
          <a:prstGeom prst="rect">
            <a:avLst/>
          </a:prstGeom>
          <a:noFill/>
          <a:ln>
            <a:noFill/>
          </a:ln>
        </p:spPr>
        <p:txBody>
          <a:bodyPr wrap="square" lIns="82904" tIns="41452" rIns="82904" bIns="41452" anchor="ctr">
            <a:no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fontAlgn="auto" hangingPunct="1">
              <a:lnSpc>
                <a:spcPts val="1900"/>
              </a:lnSpc>
              <a:spcBef>
                <a:spcPts val="0"/>
              </a:spcBef>
              <a:spcAft>
                <a:spcPts val="0"/>
              </a:spcAft>
              <a:defRPr/>
            </a:pPr>
            <a:r>
              <a:rPr lang="ja-JP" altLang="en-US" sz="1100" b="1" dirty="0">
                <a:solidFill>
                  <a:srgbClr val="FFFFFF"/>
                </a:solidFill>
                <a:latin typeface="BIZ UDPゴシック" panose="020B0400000000000000" pitchFamily="50" charset="-128"/>
                <a:ea typeface="BIZ UDPゴシック" panose="020B0400000000000000" pitchFamily="50" charset="-128"/>
                <a:cs typeface="Meiryo UI" pitchFamily="50" charset="-128"/>
              </a:rPr>
              <a:t>調査対象及び方法</a:t>
            </a:r>
            <a:endParaRPr lang="en-US" altLang="ja-JP" sz="11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p:txBody>
      </p:sp>
      <p:sp>
        <p:nvSpPr>
          <p:cNvPr id="23" name="正方形/長方形 22"/>
          <p:cNvSpPr/>
          <p:nvPr/>
        </p:nvSpPr>
        <p:spPr bwMode="auto">
          <a:xfrm>
            <a:off x="176517" y="2431497"/>
            <a:ext cx="2767496" cy="2874298"/>
          </a:xfrm>
          <a:prstGeom prst="rect">
            <a:avLst/>
          </a:prstGeom>
          <a:noFill/>
          <a:ln w="63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25" name="Rectangle 2"/>
          <p:cNvSpPr txBox="1">
            <a:spLocks noChangeArrowheads="1"/>
          </p:cNvSpPr>
          <p:nvPr/>
        </p:nvSpPr>
        <p:spPr bwMode="auto">
          <a:xfrm>
            <a:off x="369888" y="44983"/>
            <a:ext cx="8229600" cy="592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eaLnBrk="1" hangingPunct="1">
              <a:defRPr/>
            </a:pPr>
            <a:r>
              <a:rPr lang="ja-JP" altLang="en-US" sz="3200" b="1" kern="0">
                <a:solidFill>
                  <a:srgbClr val="FFFFFF"/>
                </a:solidFill>
                <a:latin typeface="BIZ UDPゴシック" panose="020B0400000000000000" pitchFamily="50" charset="-128"/>
                <a:ea typeface="BIZ UDPゴシック" panose="020B0400000000000000" pitchFamily="50" charset="-128"/>
                <a:cs typeface="Meiryo UI" pitchFamily="50" charset="-128"/>
              </a:rPr>
              <a:t>若年性認知症の特徴と現状</a:t>
            </a:r>
            <a:endParaRPr lang="ja-JP" altLang="en-US" sz="3200" b="1" kern="0"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p:txBody>
      </p:sp>
      <p:sp>
        <p:nvSpPr>
          <p:cNvPr id="27" name="テキスト ボックス 26">
            <a:extLst>
              <a:ext uri="{FF2B5EF4-FFF2-40B4-BE49-F238E27FC236}">
                <a16:creationId xmlns:a16="http://schemas.microsoft.com/office/drawing/2014/main" id="{7D8B5EAB-D574-4DF2-A8FE-C7DCFE28274A}"/>
              </a:ext>
            </a:extLst>
          </p:cNvPr>
          <p:cNvSpPr txBox="1"/>
          <p:nvPr/>
        </p:nvSpPr>
        <p:spPr>
          <a:xfrm>
            <a:off x="-1" y="710695"/>
            <a:ext cx="1748590" cy="338554"/>
          </a:xfrm>
          <a:prstGeom prst="rect">
            <a:avLst/>
          </a:prstGeom>
          <a:noFill/>
          <a:ln w="25400">
            <a:noFill/>
          </a:ln>
        </p:spPr>
        <p:txBody>
          <a:bodyPr wrap="square">
            <a:spAutoFit/>
          </a:bodyPr>
          <a:lstStyle/>
          <a:p>
            <a:pPr algn="ctr"/>
            <a:r>
              <a:rPr lang="en-US" altLang="ja-JP" sz="1600" b="1" dirty="0">
                <a:solidFill>
                  <a:prstClr val="black"/>
                </a:solidFill>
                <a:latin typeface="BIZ UDPゴシック" panose="020B0400000000000000" pitchFamily="50" charset="-128"/>
                <a:ea typeface="BIZ UDPゴシック" panose="020B0400000000000000" pitchFamily="50" charset="-128"/>
              </a:rPr>
              <a:t>〔</a:t>
            </a:r>
            <a:r>
              <a:rPr lang="ja-JP" altLang="en-US" sz="1600" b="1" dirty="0">
                <a:solidFill>
                  <a:prstClr val="black"/>
                </a:solidFill>
                <a:latin typeface="BIZ UDPゴシック" panose="020B0400000000000000" pitchFamily="50" charset="-128"/>
                <a:ea typeface="BIZ UDPゴシック" panose="020B0400000000000000" pitchFamily="50" charset="-128"/>
              </a:rPr>
              <a:t>歯・薬 追補 </a:t>
            </a:r>
            <a:r>
              <a:rPr lang="en-US" altLang="ja-JP" sz="1600" b="1" dirty="0">
                <a:solidFill>
                  <a:prstClr val="black"/>
                </a:solidFill>
                <a:latin typeface="BIZ UDPゴシック" panose="020B0400000000000000" pitchFamily="50" charset="-128"/>
                <a:ea typeface="BIZ UDPゴシック" panose="020B0400000000000000" pitchFamily="50" charset="-128"/>
              </a:rPr>
              <a:t>15〕</a:t>
            </a:r>
            <a:endParaRPr lang="ja-JP" altLang="en-US" sz="1600" b="1"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78950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1064E83A-885D-4866-BBE0-221783C3EFCC}"/>
              </a:ext>
            </a:extLst>
          </p:cNvPr>
          <p:cNvSpPr txBox="1"/>
          <p:nvPr/>
        </p:nvSpPr>
        <p:spPr>
          <a:xfrm>
            <a:off x="300643" y="6379780"/>
            <a:ext cx="8773898" cy="291170"/>
          </a:xfrm>
          <a:prstGeom prst="rect">
            <a:avLst/>
          </a:prstGeom>
          <a:noFill/>
        </p:spPr>
        <p:txBody>
          <a:bodyPr wrap="square">
            <a:spAutoFit/>
          </a:bodyPr>
          <a:lstStyle/>
          <a:p>
            <a:pPr algn="r" defTabSz="844083">
              <a:defRPr/>
            </a:pPr>
            <a:r>
              <a:rPr lang="ja-JP" altLang="en-US" sz="1292" dirty="0">
                <a:solidFill>
                  <a:prstClr val="black"/>
                </a:solidFill>
                <a:latin typeface="BIZ UDPゴシック" panose="020B0400000000000000" pitchFamily="50" charset="-128"/>
                <a:ea typeface="BIZ UDPゴシック" panose="020B0400000000000000" pitchFamily="50" charset="-128"/>
              </a:rPr>
              <a:t>「日本における認知症の高齢者人口の将来推計に関する研究」平成</a:t>
            </a:r>
            <a:r>
              <a:rPr lang="en-US" altLang="ja-JP" sz="1292" dirty="0">
                <a:solidFill>
                  <a:prstClr val="black"/>
                </a:solidFill>
                <a:latin typeface="BIZ UDPゴシック" panose="020B0400000000000000" pitchFamily="50" charset="-128"/>
                <a:ea typeface="BIZ UDPゴシック" panose="020B0400000000000000" pitchFamily="50" charset="-128"/>
              </a:rPr>
              <a:t>26</a:t>
            </a:r>
            <a:r>
              <a:rPr lang="ja-JP" altLang="en-US" sz="1292" dirty="0">
                <a:solidFill>
                  <a:prstClr val="black"/>
                </a:solidFill>
                <a:latin typeface="BIZ UDPゴシック" panose="020B0400000000000000" pitchFamily="50" charset="-128"/>
                <a:ea typeface="BIZ UDPゴシック" panose="020B0400000000000000" pitchFamily="50" charset="-128"/>
              </a:rPr>
              <a:t>年度厚生労働科学研究費補助金特別研究事業</a:t>
            </a:r>
          </a:p>
        </p:txBody>
      </p:sp>
      <p:sp>
        <p:nvSpPr>
          <p:cNvPr id="8" name="正方形/長方形 7">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gradFill flip="none" rotWithShape="1">
            <a:gsLst>
              <a:gs pos="20000">
                <a:srgbClr val="39837F"/>
              </a:gs>
              <a:gs pos="45000">
                <a:srgbClr val="39837F"/>
              </a:gs>
              <a:gs pos="55000">
                <a:srgbClr val="89743F"/>
              </a:gs>
              <a:gs pos="83000">
                <a:srgbClr val="89743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endParaRPr>
          </a:p>
        </p:txBody>
      </p:sp>
      <p:sp>
        <p:nvSpPr>
          <p:cNvPr id="11" name="正方形/長方形 10">
            <a:extLst>
              <a:ext uri="{FF2B5EF4-FFF2-40B4-BE49-F238E27FC236}">
                <a16:creationId xmlns:a16="http://schemas.microsoft.com/office/drawing/2014/main" id="{012CAE00-0672-437D-9493-342095332CE1}"/>
              </a:ext>
            </a:extLst>
          </p:cNvPr>
          <p:cNvSpPr/>
          <p:nvPr/>
        </p:nvSpPr>
        <p:spPr>
          <a:xfrm>
            <a:off x="300643" y="61015"/>
            <a:ext cx="8750626" cy="584775"/>
          </a:xfrm>
          <a:prstGeom prst="rect">
            <a:avLst/>
          </a:prstGeom>
        </p:spPr>
        <p:txBody>
          <a:bodyPr wrap="square">
            <a:spAutoFit/>
          </a:bodyPr>
          <a:lstStyle/>
          <a:p>
            <a:pPr algn="ctr">
              <a:defRPr/>
            </a:pPr>
            <a:r>
              <a:rPr lang="ja-JP" altLang="en-US" sz="3200" b="1" dirty="0">
                <a:solidFill>
                  <a:prstClr val="white"/>
                </a:solidFill>
                <a:latin typeface="BIZ UDPゴシック" panose="020B0400000000000000" pitchFamily="50" charset="-128"/>
                <a:ea typeface="BIZ UDPゴシック" panose="020B0400000000000000" pitchFamily="50" charset="-128"/>
              </a:rPr>
              <a:t>認知症高齢者数の推移</a:t>
            </a:r>
          </a:p>
        </p:txBody>
      </p:sp>
      <p:graphicFrame>
        <p:nvGraphicFramePr>
          <p:cNvPr id="9" name="グラフ 8"/>
          <p:cNvGraphicFramePr>
            <a:graphicFrameLocks/>
          </p:cNvGraphicFramePr>
          <p:nvPr/>
        </p:nvGraphicFramePr>
        <p:xfrm>
          <a:off x="879385" y="1421390"/>
          <a:ext cx="7616414" cy="4632028"/>
        </p:xfrm>
        <a:graphic>
          <a:graphicData uri="http://schemas.openxmlformats.org/drawingml/2006/chart">
            <c:chart xmlns:c="http://schemas.openxmlformats.org/drawingml/2006/chart" xmlns:r="http://schemas.openxmlformats.org/officeDocument/2006/relationships" r:id="rId3"/>
          </a:graphicData>
        </a:graphic>
      </p:graphicFrame>
      <p:sp>
        <p:nvSpPr>
          <p:cNvPr id="13" name="テキスト ボックス 12">
            <a:extLst>
              <a:ext uri="{FF2B5EF4-FFF2-40B4-BE49-F238E27FC236}">
                <a16:creationId xmlns:a16="http://schemas.microsoft.com/office/drawing/2014/main" id="{1064E83A-885D-4866-BBE0-221783C3EFCC}"/>
              </a:ext>
            </a:extLst>
          </p:cNvPr>
          <p:cNvSpPr txBox="1"/>
          <p:nvPr/>
        </p:nvSpPr>
        <p:spPr>
          <a:xfrm>
            <a:off x="880282" y="1149620"/>
            <a:ext cx="7854287" cy="291170"/>
          </a:xfrm>
          <a:prstGeom prst="rect">
            <a:avLst/>
          </a:prstGeom>
          <a:noFill/>
        </p:spPr>
        <p:txBody>
          <a:bodyPr wrap="square">
            <a:spAutoFit/>
          </a:bodyPr>
          <a:lstStyle/>
          <a:p>
            <a:pPr defTabSz="844083">
              <a:defRPr/>
            </a:pPr>
            <a:r>
              <a:rPr lang="ja-JP" altLang="en-US" sz="1292" dirty="0">
                <a:solidFill>
                  <a:prstClr val="black"/>
                </a:solidFill>
                <a:latin typeface="BIZ UDPゴシック" panose="020B0400000000000000" pitchFamily="50" charset="-128"/>
                <a:ea typeface="BIZ UDPゴシック" panose="020B0400000000000000" pitchFamily="50" charset="-128"/>
              </a:rPr>
              <a:t>（万人）                                                                                                                             （</a:t>
            </a:r>
            <a:r>
              <a:rPr lang="en-US" altLang="ja-JP" sz="1292" dirty="0">
                <a:solidFill>
                  <a:prstClr val="black"/>
                </a:solidFill>
                <a:latin typeface="BIZ UDPゴシック" panose="020B0400000000000000" pitchFamily="50" charset="-128"/>
                <a:ea typeface="BIZ UDPゴシック" panose="020B0400000000000000" pitchFamily="50" charset="-128"/>
              </a:rPr>
              <a:t>%</a:t>
            </a:r>
            <a:r>
              <a:rPr lang="ja-JP" altLang="en-US" sz="1292" dirty="0">
                <a:solidFill>
                  <a:prstClr val="black"/>
                </a:solidFill>
                <a:latin typeface="BIZ UDPゴシック" panose="020B0400000000000000" pitchFamily="50" charset="-128"/>
                <a:ea typeface="BIZ UDPゴシック" panose="020B0400000000000000" pitchFamily="50" charset="-128"/>
              </a:rPr>
              <a:t>）</a:t>
            </a:r>
          </a:p>
        </p:txBody>
      </p:sp>
      <p:sp>
        <p:nvSpPr>
          <p:cNvPr id="14" name="テキスト ボックス 13">
            <a:extLst>
              <a:ext uri="{FF2B5EF4-FFF2-40B4-BE49-F238E27FC236}">
                <a16:creationId xmlns:a16="http://schemas.microsoft.com/office/drawing/2014/main" id="{7D8B5EAB-D574-4DF2-A8FE-C7DCFE28274A}"/>
              </a:ext>
            </a:extLst>
          </p:cNvPr>
          <p:cNvSpPr txBox="1"/>
          <p:nvPr/>
        </p:nvSpPr>
        <p:spPr>
          <a:xfrm>
            <a:off x="-1" y="710695"/>
            <a:ext cx="1643744" cy="338554"/>
          </a:xfrm>
          <a:prstGeom prst="rect">
            <a:avLst/>
          </a:prstGeom>
          <a:noFill/>
          <a:ln w="25400">
            <a:noFill/>
          </a:ln>
        </p:spPr>
        <p:txBody>
          <a:bodyPr wrap="square">
            <a:spAutoFit/>
          </a:bodyPr>
          <a:lstStyle/>
          <a:p>
            <a:pPr algn="ctr"/>
            <a:r>
              <a:rPr lang="en-US" altLang="ja-JP" sz="1600" b="1" dirty="0">
                <a:solidFill>
                  <a:prstClr val="black"/>
                </a:solidFill>
                <a:latin typeface="BIZ UDPゴシック" panose="020B0400000000000000" pitchFamily="50" charset="-128"/>
                <a:ea typeface="BIZ UDPゴシック" panose="020B0400000000000000" pitchFamily="50" charset="-128"/>
              </a:rPr>
              <a:t>〔</a:t>
            </a:r>
            <a:r>
              <a:rPr lang="ja-JP" altLang="en-US" sz="1600" b="1" dirty="0">
                <a:solidFill>
                  <a:prstClr val="black"/>
                </a:solidFill>
                <a:latin typeface="BIZ UDPゴシック" panose="020B0400000000000000" pitchFamily="50" charset="-128"/>
                <a:ea typeface="BIZ UDPゴシック" panose="020B0400000000000000" pitchFamily="50" charset="-128"/>
              </a:rPr>
              <a:t>歯・薬 追補 </a:t>
            </a:r>
            <a:r>
              <a:rPr lang="en-US" altLang="ja-JP" sz="1600" b="1" dirty="0">
                <a:solidFill>
                  <a:prstClr val="black"/>
                </a:solidFill>
                <a:latin typeface="BIZ UDPゴシック" panose="020B0400000000000000" pitchFamily="50" charset="-128"/>
                <a:ea typeface="BIZ UDPゴシック" panose="020B0400000000000000" pitchFamily="50" charset="-128"/>
              </a:rPr>
              <a:t>1〕</a:t>
            </a:r>
            <a:endParaRPr lang="ja-JP" altLang="en-US" sz="1600" b="1"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996801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正方形/長方形 96">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gradFill flip="none" rotWithShape="1">
            <a:gsLst>
              <a:gs pos="20000">
                <a:srgbClr val="39837F"/>
              </a:gs>
              <a:gs pos="45000">
                <a:srgbClr val="39837F"/>
              </a:gs>
              <a:gs pos="55000">
                <a:srgbClr val="89743F"/>
              </a:gs>
              <a:gs pos="83000">
                <a:srgbClr val="89743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endParaRPr>
          </a:p>
        </p:txBody>
      </p:sp>
      <p:sp>
        <p:nvSpPr>
          <p:cNvPr id="2" name="角丸四角形 1"/>
          <p:cNvSpPr/>
          <p:nvPr/>
        </p:nvSpPr>
        <p:spPr>
          <a:xfrm>
            <a:off x="347871" y="1626781"/>
            <a:ext cx="8531837" cy="4985953"/>
          </a:xfrm>
          <a:prstGeom prst="roundRect">
            <a:avLst>
              <a:gd name="adj" fmla="val 3918"/>
            </a:avLst>
          </a:prstGeom>
          <a:gradFill flip="none" rotWithShape="1">
            <a:gsLst>
              <a:gs pos="0">
                <a:schemeClr val="accent6">
                  <a:lumMod val="0"/>
                  <a:lumOff val="100000"/>
                </a:schemeClr>
              </a:gs>
              <a:gs pos="77000">
                <a:schemeClr val="accent6">
                  <a:lumMod val="0"/>
                  <a:lumOff val="100000"/>
                </a:schemeClr>
              </a:gs>
              <a:gs pos="100000">
                <a:srgbClr val="789C36"/>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7" name="円/楕円 56"/>
          <p:cNvSpPr/>
          <p:nvPr/>
        </p:nvSpPr>
        <p:spPr>
          <a:xfrm>
            <a:off x="1330978" y="2686209"/>
            <a:ext cx="6698458" cy="3598651"/>
          </a:xfrm>
          <a:prstGeom prst="ellipse">
            <a:avLst/>
          </a:prstGeom>
        </p:spPr>
        <p:style>
          <a:lnRef idx="2">
            <a:schemeClr val="accent3"/>
          </a:lnRef>
          <a:fillRef idx="1">
            <a:schemeClr val="lt1"/>
          </a:fillRef>
          <a:effectRef idx="0">
            <a:schemeClr val="accent3"/>
          </a:effectRef>
          <a:fontRef idx="minor">
            <a:schemeClr val="dk1"/>
          </a:fontRef>
        </p:style>
        <p:txBody>
          <a:bodyPr lIns="86000" tIns="43003" rIns="86000" bIns="43003" rtlCol="0" anchor="ctr"/>
          <a:lstStyle/>
          <a:p>
            <a:pPr defTabSz="430088" eaLnBrk="1" fontAlgn="auto" hangingPunct="1">
              <a:spcBef>
                <a:spcPts val="0"/>
              </a:spcBef>
              <a:spcAft>
                <a:spcPts val="0"/>
              </a:spcAft>
              <a:defRPr/>
            </a:pPr>
            <a:endParaRPr kumimoji="0" lang="ja-JP" altLang="en-US" sz="1693" spc="-94" dirty="0">
              <a:solidFill>
                <a:prstClr val="black"/>
              </a:solidFill>
              <a:ea typeface="ＭＳ Ｐゴシック" panose="020B0600070205080204" pitchFamily="50" charset="-128"/>
            </a:endParaRPr>
          </a:p>
        </p:txBody>
      </p:sp>
      <p:sp>
        <p:nvSpPr>
          <p:cNvPr id="69" name="円/楕円 68"/>
          <p:cNvSpPr/>
          <p:nvPr/>
        </p:nvSpPr>
        <p:spPr>
          <a:xfrm>
            <a:off x="6572906" y="3007986"/>
            <a:ext cx="1750794" cy="677390"/>
          </a:xfrm>
          <a:prstGeom prst="ellipse">
            <a:avLst/>
          </a:prstGeom>
        </p:spPr>
        <p:style>
          <a:lnRef idx="1">
            <a:schemeClr val="accent6"/>
          </a:lnRef>
          <a:fillRef idx="2">
            <a:schemeClr val="accent6"/>
          </a:fillRef>
          <a:effectRef idx="1">
            <a:schemeClr val="accent6"/>
          </a:effectRef>
          <a:fontRef idx="minor">
            <a:schemeClr val="dk1"/>
          </a:fontRef>
        </p:style>
        <p:txBody>
          <a:bodyPr lIns="86000" tIns="43003" rIns="86000" bIns="43003" rtlCol="0" anchor="ctr"/>
          <a:lstStyle/>
          <a:p>
            <a:pPr defTabSz="430088" eaLnBrk="1" fontAlgn="auto" hangingPunct="1">
              <a:spcBef>
                <a:spcPts val="0"/>
              </a:spcBef>
              <a:spcAft>
                <a:spcPts val="0"/>
              </a:spcAft>
              <a:defRPr/>
            </a:pPr>
            <a:endParaRPr kumimoji="0" lang="ja-JP" altLang="en-US" sz="1693" spc="-94" dirty="0">
              <a:solidFill>
                <a:prstClr val="black"/>
              </a:solidFill>
              <a:ea typeface="ＭＳ Ｐゴシック" panose="020B0600070205080204" pitchFamily="50" charset="-128"/>
            </a:endParaRPr>
          </a:p>
        </p:txBody>
      </p:sp>
      <p:sp>
        <p:nvSpPr>
          <p:cNvPr id="41" name="テキスト ボックス 40"/>
          <p:cNvSpPr txBox="1"/>
          <p:nvPr/>
        </p:nvSpPr>
        <p:spPr>
          <a:xfrm>
            <a:off x="1669606" y="3278930"/>
            <a:ext cx="1016085" cy="318448"/>
          </a:xfrm>
          <a:prstGeom prst="rect">
            <a:avLst/>
          </a:prstGeom>
          <a:noFill/>
        </p:spPr>
        <p:txBody>
          <a:bodyPr wrap="square" lIns="86000" tIns="43003" rIns="86000" bIns="43003" rtlCol="0">
            <a:spAutoFit/>
          </a:bodyPr>
          <a:lstStyle/>
          <a:p>
            <a:pPr defTabSz="430088" eaLnBrk="1" fontAlgn="auto" hangingPunct="1">
              <a:spcBef>
                <a:spcPts val="0"/>
              </a:spcBef>
              <a:spcAft>
                <a:spcPts val="0"/>
              </a:spcAft>
              <a:defRPr/>
            </a:pPr>
            <a:endParaRPr kumimoji="0" lang="en-US" altLang="ja-JP" sz="1505" b="1" spc="-94" dirty="0">
              <a:solidFill>
                <a:prstClr val="black"/>
              </a:solidFill>
              <a:latin typeface="HG丸ｺﾞｼｯｸM-PRO" pitchFamily="50" charset="-128"/>
              <a:ea typeface="HG丸ｺﾞｼｯｸM-PRO" pitchFamily="50" charset="-128"/>
            </a:endParaRPr>
          </a:p>
        </p:txBody>
      </p:sp>
      <p:sp>
        <p:nvSpPr>
          <p:cNvPr id="59" name="角丸四角形 58"/>
          <p:cNvSpPr/>
          <p:nvPr/>
        </p:nvSpPr>
        <p:spPr>
          <a:xfrm>
            <a:off x="7488386" y="6191729"/>
            <a:ext cx="1034717" cy="313912"/>
          </a:xfrm>
          <a:prstGeom prst="roundRect">
            <a:avLst/>
          </a:prstGeom>
          <a:ln>
            <a:prstDash val="solid"/>
          </a:ln>
        </p:spPr>
        <p:style>
          <a:lnRef idx="2">
            <a:schemeClr val="accent3"/>
          </a:lnRef>
          <a:fillRef idx="1">
            <a:schemeClr val="lt1"/>
          </a:fillRef>
          <a:effectRef idx="0">
            <a:schemeClr val="accent3"/>
          </a:effectRef>
          <a:fontRef idx="minor">
            <a:schemeClr val="dk1"/>
          </a:fontRef>
        </p:style>
        <p:txBody>
          <a:bodyPr lIns="86000" tIns="43003" rIns="86000" bIns="43003" rtlCol="0" anchor="ctr"/>
          <a:lstStyle/>
          <a:p>
            <a:pPr marL="164270" indent="-164270" algn="ctr" defTabSz="430088" eaLnBrk="1" fontAlgn="auto" hangingPunct="1">
              <a:spcBef>
                <a:spcPts val="0"/>
              </a:spcBef>
              <a:spcAft>
                <a:spcPts val="0"/>
              </a:spcAft>
              <a:defRPr/>
            </a:pPr>
            <a:r>
              <a:rPr kumimoji="0" lang="ja-JP" altLang="en-US" sz="1129" spc="-94" dirty="0">
                <a:solidFill>
                  <a:prstClr val="black"/>
                </a:solidFill>
                <a:latin typeface="BIZ UDPゴシック" panose="020B0400000000000000" pitchFamily="50" charset="-128"/>
                <a:ea typeface="BIZ UDPゴシック" panose="020B0400000000000000" pitchFamily="50" charset="-128"/>
              </a:rPr>
              <a:t>市町村</a:t>
            </a:r>
          </a:p>
        </p:txBody>
      </p:sp>
      <p:sp>
        <p:nvSpPr>
          <p:cNvPr id="48" name="円/楕円 47"/>
          <p:cNvSpPr/>
          <p:nvPr/>
        </p:nvSpPr>
        <p:spPr>
          <a:xfrm>
            <a:off x="5072604" y="3007986"/>
            <a:ext cx="2000529" cy="677390"/>
          </a:xfrm>
          <a:prstGeom prst="ellipse">
            <a:avLst/>
          </a:prstGeom>
        </p:spPr>
        <p:style>
          <a:lnRef idx="1">
            <a:schemeClr val="accent6"/>
          </a:lnRef>
          <a:fillRef idx="2">
            <a:schemeClr val="accent6"/>
          </a:fillRef>
          <a:effectRef idx="1">
            <a:schemeClr val="accent6"/>
          </a:effectRef>
          <a:fontRef idx="minor">
            <a:schemeClr val="dk1"/>
          </a:fontRef>
        </p:style>
        <p:txBody>
          <a:bodyPr lIns="86000" tIns="43003" rIns="86000" bIns="43003" rtlCol="0" anchor="ctr"/>
          <a:lstStyle/>
          <a:p>
            <a:pPr defTabSz="430088" eaLnBrk="1" fontAlgn="auto" hangingPunct="1">
              <a:spcBef>
                <a:spcPts val="0"/>
              </a:spcBef>
              <a:spcAft>
                <a:spcPts val="0"/>
              </a:spcAft>
              <a:defRPr/>
            </a:pPr>
            <a:endParaRPr kumimoji="0" lang="ja-JP" altLang="en-US" sz="1693" spc="-94" dirty="0">
              <a:solidFill>
                <a:prstClr val="black"/>
              </a:solidFill>
              <a:ea typeface="ＭＳ Ｐゴシック" panose="020B0600070205080204" pitchFamily="50" charset="-128"/>
            </a:endParaRPr>
          </a:p>
        </p:txBody>
      </p:sp>
      <p:pic>
        <p:nvPicPr>
          <p:cNvPr id="18" name="図 17" descr="build32.wmf"/>
          <p:cNvPicPr>
            <a:picLocks noChangeAspect="1"/>
          </p:cNvPicPr>
          <p:nvPr/>
        </p:nvPicPr>
        <p:blipFill>
          <a:blip r:embed="rId3" cstate="print"/>
          <a:stretch>
            <a:fillRect/>
          </a:stretch>
        </p:blipFill>
        <p:spPr>
          <a:xfrm>
            <a:off x="7163975" y="2748493"/>
            <a:ext cx="722027" cy="505250"/>
          </a:xfrm>
          <a:prstGeom prst="rect">
            <a:avLst/>
          </a:prstGeom>
        </p:spPr>
      </p:pic>
      <p:pic>
        <p:nvPicPr>
          <p:cNvPr id="6" name="図 5" descr="health_0166.wmf"/>
          <p:cNvPicPr>
            <a:picLocks noChangeAspect="1"/>
          </p:cNvPicPr>
          <p:nvPr/>
        </p:nvPicPr>
        <p:blipFill>
          <a:blip r:embed="rId4" cstate="print"/>
          <a:stretch>
            <a:fillRect/>
          </a:stretch>
        </p:blipFill>
        <p:spPr>
          <a:xfrm>
            <a:off x="7576093" y="2935245"/>
            <a:ext cx="617925" cy="436651"/>
          </a:xfrm>
          <a:prstGeom prst="rect">
            <a:avLst/>
          </a:prstGeom>
        </p:spPr>
      </p:pic>
      <p:pic>
        <p:nvPicPr>
          <p:cNvPr id="32" name="図 31" descr="build34.wmf"/>
          <p:cNvPicPr>
            <a:picLocks noChangeAspect="1"/>
          </p:cNvPicPr>
          <p:nvPr/>
        </p:nvPicPr>
        <p:blipFill>
          <a:blip r:embed="rId5" cstate="print"/>
          <a:stretch>
            <a:fillRect/>
          </a:stretch>
        </p:blipFill>
        <p:spPr>
          <a:xfrm>
            <a:off x="5961034" y="2668848"/>
            <a:ext cx="611878" cy="535041"/>
          </a:xfrm>
          <a:prstGeom prst="rect">
            <a:avLst/>
          </a:prstGeom>
        </p:spPr>
      </p:pic>
      <p:pic>
        <p:nvPicPr>
          <p:cNvPr id="9" name="図 8" descr="health_0047.wmf"/>
          <p:cNvPicPr>
            <a:picLocks noChangeAspect="1"/>
          </p:cNvPicPr>
          <p:nvPr/>
        </p:nvPicPr>
        <p:blipFill>
          <a:blip r:embed="rId6" cstate="print"/>
          <a:stretch>
            <a:fillRect/>
          </a:stretch>
        </p:blipFill>
        <p:spPr>
          <a:xfrm>
            <a:off x="6448253" y="2829577"/>
            <a:ext cx="499827" cy="517104"/>
          </a:xfrm>
          <a:prstGeom prst="rect">
            <a:avLst/>
          </a:prstGeom>
        </p:spPr>
      </p:pic>
      <p:sp>
        <p:nvSpPr>
          <p:cNvPr id="58" name="正方形/長方形 57"/>
          <p:cNvSpPr/>
          <p:nvPr/>
        </p:nvSpPr>
        <p:spPr>
          <a:xfrm>
            <a:off x="2530740" y="2530309"/>
            <a:ext cx="665642" cy="274468"/>
          </a:xfrm>
          <a:prstGeom prst="rect">
            <a:avLst/>
          </a:prstGeom>
        </p:spPr>
        <p:txBody>
          <a:bodyPr wrap="none">
            <a:noAutofit/>
          </a:bodyPr>
          <a:lstStyle/>
          <a:p>
            <a:pPr defTabSz="859917" eaLnBrk="1" fontAlgn="auto" hangingPunct="1">
              <a:spcBef>
                <a:spcPts val="0"/>
              </a:spcBef>
              <a:spcAft>
                <a:spcPts val="0"/>
              </a:spcAft>
              <a:defRPr/>
            </a:pPr>
            <a:r>
              <a:rPr kumimoji="0" lang="ja-JP" altLang="en-US" sz="1400" b="1" spc="-94" dirty="0">
                <a:solidFill>
                  <a:prstClr val="black"/>
                </a:solidFill>
                <a:latin typeface="BIZ UDPゴシック" panose="020B0400000000000000" pitchFamily="50" charset="-128"/>
                <a:ea typeface="BIZ UDPゴシック" panose="020B0400000000000000" pitchFamily="50" charset="-128"/>
              </a:rPr>
              <a:t>医　療</a:t>
            </a:r>
            <a:endParaRPr kumimoji="0" lang="ja-JP" altLang="en-US" sz="1400" spc="-94" dirty="0">
              <a:solidFill>
                <a:prstClr val="black"/>
              </a:solidFill>
              <a:latin typeface="BIZ UDPゴシック" panose="020B0400000000000000" pitchFamily="50" charset="-128"/>
              <a:ea typeface="BIZ UDPゴシック" panose="020B0400000000000000" pitchFamily="50" charset="-128"/>
            </a:endParaRPr>
          </a:p>
        </p:txBody>
      </p:sp>
      <p:sp>
        <p:nvSpPr>
          <p:cNvPr id="42" name="テキスト ボックス 41"/>
          <p:cNvSpPr txBox="1"/>
          <p:nvPr/>
        </p:nvSpPr>
        <p:spPr>
          <a:xfrm>
            <a:off x="6300834" y="2537339"/>
            <a:ext cx="1584221" cy="302289"/>
          </a:xfrm>
          <a:prstGeom prst="rect">
            <a:avLst/>
          </a:prstGeom>
          <a:noFill/>
        </p:spPr>
        <p:txBody>
          <a:bodyPr wrap="square" lIns="86000" tIns="43003" rIns="86000" bIns="43003" rtlCol="0">
            <a:spAutoFit/>
          </a:bodyPr>
          <a:lstStyle/>
          <a:p>
            <a:pPr defTabSz="430088" eaLnBrk="1" fontAlgn="auto" hangingPunct="1">
              <a:spcBef>
                <a:spcPts val="0"/>
              </a:spcBef>
              <a:spcAft>
                <a:spcPts val="0"/>
              </a:spcAft>
              <a:defRPr/>
            </a:pPr>
            <a:r>
              <a:rPr kumimoji="0" lang="ja-JP" altLang="en-US" sz="1400" spc="-94" dirty="0">
                <a:solidFill>
                  <a:prstClr val="black"/>
                </a:solidFill>
                <a:latin typeface="BIZ UDPゴシック" panose="020B0400000000000000" pitchFamily="50" charset="-128"/>
                <a:ea typeface="BIZ UDPゴシック" panose="020B0400000000000000" pitchFamily="50" charset="-128"/>
              </a:rPr>
              <a:t> 　</a:t>
            </a:r>
            <a:r>
              <a:rPr kumimoji="0" lang="ja-JP" altLang="en-US" sz="1400" b="1" spc="-94" dirty="0">
                <a:solidFill>
                  <a:prstClr val="black"/>
                </a:solidFill>
                <a:latin typeface="BIZ UDPゴシック" panose="020B0400000000000000" pitchFamily="50" charset="-128"/>
                <a:ea typeface="BIZ UDPゴシック" panose="020B0400000000000000" pitchFamily="50" charset="-128"/>
              </a:rPr>
              <a:t>介護・障害福祉</a:t>
            </a:r>
            <a:endParaRPr kumimoji="0" lang="en-US" altLang="ja-JP" sz="1400" b="1" spc="-94" dirty="0">
              <a:solidFill>
                <a:prstClr val="black"/>
              </a:solidFill>
              <a:latin typeface="BIZ UDPゴシック" panose="020B0400000000000000" pitchFamily="50" charset="-128"/>
              <a:ea typeface="BIZ UDPゴシック" panose="020B0400000000000000" pitchFamily="50" charset="-128"/>
            </a:endParaRPr>
          </a:p>
        </p:txBody>
      </p:sp>
      <p:sp>
        <p:nvSpPr>
          <p:cNvPr id="81" name="円/楕円 80"/>
          <p:cNvSpPr/>
          <p:nvPr/>
        </p:nvSpPr>
        <p:spPr>
          <a:xfrm>
            <a:off x="1101683" y="3278942"/>
            <a:ext cx="1719529" cy="474173"/>
          </a:xfrm>
          <a:prstGeom prst="ellipse">
            <a:avLst/>
          </a:prstGeom>
        </p:spPr>
        <p:style>
          <a:lnRef idx="1">
            <a:schemeClr val="accent1"/>
          </a:lnRef>
          <a:fillRef idx="2">
            <a:schemeClr val="accent1"/>
          </a:fillRef>
          <a:effectRef idx="1">
            <a:schemeClr val="accent1"/>
          </a:effectRef>
          <a:fontRef idx="minor">
            <a:schemeClr val="dk1"/>
          </a:fontRef>
        </p:style>
        <p:txBody>
          <a:bodyPr lIns="86000" tIns="43003" rIns="86000" bIns="43003" rtlCol="0" anchor="ctr"/>
          <a:lstStyle/>
          <a:p>
            <a:pPr defTabSz="430088" eaLnBrk="1" fontAlgn="auto" hangingPunct="1">
              <a:spcBef>
                <a:spcPts val="0"/>
              </a:spcBef>
              <a:spcAft>
                <a:spcPts val="0"/>
              </a:spcAft>
              <a:defRPr/>
            </a:pPr>
            <a:endParaRPr kumimoji="0" lang="ja-JP" altLang="en-US" sz="1693" spc="-94" dirty="0">
              <a:solidFill>
                <a:prstClr val="black"/>
              </a:solidFill>
              <a:ea typeface="ＭＳ Ｐゴシック" panose="020B0600070205080204" pitchFamily="50" charset="-128"/>
            </a:endParaRPr>
          </a:p>
        </p:txBody>
      </p:sp>
      <p:pic>
        <p:nvPicPr>
          <p:cNvPr id="61" name="Picture 2" descr="C:\Users\YCHXX\AppData\Local\Microsoft\Windows\Temporary Internet Files\Content.IE5\CTBVOFOZ\MC900239657[1].wmf"/>
          <p:cNvPicPr>
            <a:picLocks noChangeAspect="1" noChangeArrowheads="1"/>
          </p:cNvPicPr>
          <p:nvPr/>
        </p:nvPicPr>
        <p:blipFill>
          <a:blip r:embed="rId7" cstate="print"/>
          <a:srcRect/>
          <a:stretch>
            <a:fillRect/>
          </a:stretch>
        </p:blipFill>
        <p:spPr bwMode="auto">
          <a:xfrm>
            <a:off x="1195470" y="3278950"/>
            <a:ext cx="435990" cy="372520"/>
          </a:xfrm>
          <a:prstGeom prst="rect">
            <a:avLst/>
          </a:prstGeom>
          <a:noFill/>
        </p:spPr>
      </p:pic>
      <p:sp>
        <p:nvSpPr>
          <p:cNvPr id="83" name="テキスト ボックス 82"/>
          <p:cNvSpPr txBox="1"/>
          <p:nvPr/>
        </p:nvSpPr>
        <p:spPr>
          <a:xfrm>
            <a:off x="7323247" y="3414428"/>
            <a:ext cx="1138546" cy="782036"/>
          </a:xfrm>
          <a:prstGeom prst="rect">
            <a:avLst/>
          </a:prstGeom>
          <a:noFill/>
        </p:spPr>
        <p:txBody>
          <a:bodyPr wrap="square" lIns="86000" tIns="43003" rIns="86000" bIns="43003" rtlCol="0">
            <a:spAutoFit/>
          </a:bodyPr>
          <a:lstStyle/>
          <a:p>
            <a:pPr defTabSz="430088" eaLnBrk="1" fontAlgn="auto" hangingPunct="1">
              <a:spcBef>
                <a:spcPts val="0"/>
              </a:spcBef>
              <a:spcAft>
                <a:spcPts val="0"/>
              </a:spcAft>
              <a:defRPr/>
            </a:pPr>
            <a:r>
              <a:rPr kumimoji="0" lang="ja-JP" altLang="en-US" sz="753" spc="-94" dirty="0">
                <a:solidFill>
                  <a:prstClr val="black"/>
                </a:solidFill>
                <a:latin typeface="Calibri"/>
                <a:ea typeface="ＭＳ Ｐゴシック"/>
              </a:rPr>
              <a:t>■施設・居住系サービス</a:t>
            </a:r>
          </a:p>
          <a:p>
            <a:pPr defTabSz="430088" eaLnBrk="1" fontAlgn="auto" hangingPunct="1">
              <a:spcBef>
                <a:spcPts val="0"/>
              </a:spcBef>
              <a:spcAft>
                <a:spcPts val="0"/>
              </a:spcAft>
              <a:defRPr/>
            </a:pPr>
            <a:r>
              <a:rPr kumimoji="0" lang="ja-JP" altLang="en-US" sz="753" spc="-94" dirty="0">
                <a:solidFill>
                  <a:prstClr val="black"/>
                </a:solidFill>
                <a:latin typeface="Calibri"/>
                <a:ea typeface="ＭＳ Ｐゴシック"/>
              </a:rPr>
              <a:t>・介護老人福祉施設</a:t>
            </a:r>
            <a:endParaRPr kumimoji="0" lang="en-US" altLang="ja-JP" sz="753" spc="-94" dirty="0">
              <a:solidFill>
                <a:prstClr val="black"/>
              </a:solidFill>
              <a:latin typeface="Calibri"/>
              <a:ea typeface="ＭＳ Ｐゴシック"/>
            </a:endParaRPr>
          </a:p>
          <a:p>
            <a:pPr defTabSz="430088" eaLnBrk="1" fontAlgn="auto" hangingPunct="1">
              <a:spcBef>
                <a:spcPts val="0"/>
              </a:spcBef>
              <a:spcAft>
                <a:spcPts val="0"/>
              </a:spcAft>
              <a:defRPr/>
            </a:pPr>
            <a:r>
              <a:rPr kumimoji="0" lang="ja-JP" altLang="en-US" sz="753" spc="-94" dirty="0">
                <a:solidFill>
                  <a:prstClr val="black"/>
                </a:solidFill>
                <a:latin typeface="Calibri"/>
                <a:ea typeface="ＭＳ Ｐゴシック"/>
              </a:rPr>
              <a:t>・介護老人保健施設</a:t>
            </a:r>
            <a:endParaRPr kumimoji="0" lang="en-US" altLang="ja-JP" sz="753" spc="-94" dirty="0">
              <a:solidFill>
                <a:prstClr val="black"/>
              </a:solidFill>
              <a:latin typeface="Calibri"/>
              <a:ea typeface="ＭＳ Ｐゴシック"/>
            </a:endParaRPr>
          </a:p>
          <a:p>
            <a:pPr defTabSz="430088" eaLnBrk="1" fontAlgn="auto" hangingPunct="1">
              <a:spcBef>
                <a:spcPts val="0"/>
              </a:spcBef>
              <a:spcAft>
                <a:spcPts val="0"/>
              </a:spcAft>
              <a:defRPr/>
            </a:pPr>
            <a:r>
              <a:rPr kumimoji="0" lang="ja-JP" altLang="en-US" sz="753" spc="-94" dirty="0">
                <a:solidFill>
                  <a:prstClr val="black"/>
                </a:solidFill>
                <a:latin typeface="Calibri"/>
                <a:ea typeface="ＭＳ Ｐゴシック"/>
              </a:rPr>
              <a:t>・特定施設入所者生活介護</a:t>
            </a:r>
            <a:endParaRPr kumimoji="0" lang="en-US" altLang="ja-JP" sz="753" spc="-94" dirty="0">
              <a:solidFill>
                <a:prstClr val="black"/>
              </a:solidFill>
              <a:latin typeface="Calibri"/>
              <a:ea typeface="ＭＳ Ｐゴシック"/>
            </a:endParaRPr>
          </a:p>
          <a:p>
            <a:pPr defTabSz="430088" eaLnBrk="1" fontAlgn="auto" hangingPunct="1">
              <a:spcBef>
                <a:spcPts val="0"/>
              </a:spcBef>
              <a:spcAft>
                <a:spcPts val="0"/>
              </a:spcAft>
              <a:defRPr/>
            </a:pPr>
            <a:r>
              <a:rPr kumimoji="0" lang="ja-JP" altLang="en-US" sz="753" spc="-94" dirty="0">
                <a:solidFill>
                  <a:prstClr val="black"/>
                </a:solidFill>
                <a:latin typeface="Calibri"/>
                <a:ea typeface="ＭＳ Ｐゴシック"/>
              </a:rPr>
              <a:t>　　　　　　　　　　　　　　　　等</a:t>
            </a:r>
            <a:endParaRPr kumimoji="0" lang="en-US" altLang="ja-JP" sz="753" spc="-94" dirty="0">
              <a:solidFill>
                <a:prstClr val="black"/>
              </a:solidFill>
              <a:latin typeface="Calibri"/>
              <a:ea typeface="ＭＳ Ｐゴシック"/>
            </a:endParaRPr>
          </a:p>
          <a:p>
            <a:pPr defTabSz="430088" eaLnBrk="1" fontAlgn="auto" hangingPunct="1">
              <a:spcBef>
                <a:spcPts val="0"/>
              </a:spcBef>
              <a:spcAft>
                <a:spcPts val="0"/>
              </a:spcAft>
              <a:defRPr/>
            </a:pPr>
            <a:endParaRPr kumimoji="0" lang="en-US" altLang="ja-JP" sz="753" spc="-94" dirty="0">
              <a:solidFill>
                <a:prstClr val="black"/>
              </a:solidFill>
              <a:latin typeface="ＭＳ Ｐゴシック"/>
              <a:ea typeface="ＭＳ Ｐゴシック"/>
            </a:endParaRPr>
          </a:p>
        </p:txBody>
      </p:sp>
      <p:sp>
        <p:nvSpPr>
          <p:cNvPr id="84" name="円/楕円 83"/>
          <p:cNvSpPr/>
          <p:nvPr/>
        </p:nvSpPr>
        <p:spPr>
          <a:xfrm>
            <a:off x="2184455" y="3222434"/>
            <a:ext cx="5083292" cy="2492143"/>
          </a:xfrm>
          <a:prstGeom prst="ellipse">
            <a:avLst/>
          </a:prstGeom>
          <a:noFill/>
          <a:ln>
            <a:solidFill>
              <a:schemeClr val="accent6"/>
            </a:solidFill>
          </a:ln>
        </p:spPr>
        <p:style>
          <a:lnRef idx="2">
            <a:schemeClr val="accent3"/>
          </a:lnRef>
          <a:fillRef idx="1">
            <a:schemeClr val="lt1"/>
          </a:fillRef>
          <a:effectRef idx="0">
            <a:schemeClr val="accent3"/>
          </a:effectRef>
          <a:fontRef idx="minor">
            <a:schemeClr val="dk1"/>
          </a:fontRef>
        </p:style>
        <p:txBody>
          <a:bodyPr lIns="86000" tIns="43003" rIns="86000" bIns="43003" rtlCol="0" anchor="ctr"/>
          <a:lstStyle/>
          <a:p>
            <a:pPr defTabSz="430088" eaLnBrk="1" fontAlgn="auto" hangingPunct="1">
              <a:spcBef>
                <a:spcPts val="0"/>
              </a:spcBef>
              <a:spcAft>
                <a:spcPts val="0"/>
              </a:spcAft>
              <a:defRPr/>
            </a:pPr>
            <a:endParaRPr kumimoji="0" lang="ja-JP" altLang="en-US" sz="1693" spc="-94" dirty="0">
              <a:solidFill>
                <a:prstClr val="black"/>
              </a:solidFill>
              <a:ea typeface="ＭＳ Ｐゴシック" panose="020B0600070205080204" pitchFamily="50" charset="-128"/>
            </a:endParaRPr>
          </a:p>
        </p:txBody>
      </p:sp>
      <p:sp>
        <p:nvSpPr>
          <p:cNvPr id="85" name="角丸四角形 84"/>
          <p:cNvSpPr/>
          <p:nvPr/>
        </p:nvSpPr>
        <p:spPr>
          <a:xfrm>
            <a:off x="7488386" y="5853025"/>
            <a:ext cx="1045345" cy="280367"/>
          </a:xfrm>
          <a:prstGeom prst="roundRect">
            <a:avLst/>
          </a:prstGeom>
          <a:ln>
            <a:solidFill>
              <a:schemeClr val="accent6"/>
            </a:solidFill>
            <a:prstDash val="solid"/>
          </a:ln>
        </p:spPr>
        <p:style>
          <a:lnRef idx="2">
            <a:schemeClr val="accent3"/>
          </a:lnRef>
          <a:fillRef idx="1">
            <a:schemeClr val="lt1"/>
          </a:fillRef>
          <a:effectRef idx="0">
            <a:schemeClr val="accent3"/>
          </a:effectRef>
          <a:fontRef idx="minor">
            <a:schemeClr val="dk1"/>
          </a:fontRef>
        </p:style>
        <p:txBody>
          <a:bodyPr lIns="86000" tIns="43003" rIns="86000" bIns="43003" rtlCol="0" anchor="ctr"/>
          <a:lstStyle/>
          <a:p>
            <a:pPr marL="164270" indent="-164270" algn="ctr" defTabSz="430088" eaLnBrk="1" fontAlgn="auto" hangingPunct="1">
              <a:spcBef>
                <a:spcPts val="0"/>
              </a:spcBef>
              <a:spcAft>
                <a:spcPts val="0"/>
              </a:spcAft>
              <a:defRPr/>
            </a:pPr>
            <a:r>
              <a:rPr kumimoji="0" lang="ja-JP" altLang="en-US" sz="1129" spc="-94" dirty="0">
                <a:solidFill>
                  <a:prstClr val="black"/>
                </a:solidFill>
                <a:latin typeface="BIZ UDPゴシック" panose="020B0400000000000000" pitchFamily="50" charset="-128"/>
                <a:ea typeface="BIZ UDPゴシック" panose="020B0400000000000000" pitchFamily="50" charset="-128"/>
              </a:rPr>
              <a:t>日常生活圏域</a:t>
            </a:r>
          </a:p>
        </p:txBody>
      </p:sp>
      <p:sp>
        <p:nvSpPr>
          <p:cNvPr id="88" name="テキスト ボックス 87"/>
          <p:cNvSpPr txBox="1"/>
          <p:nvPr/>
        </p:nvSpPr>
        <p:spPr>
          <a:xfrm>
            <a:off x="6260270" y="3211211"/>
            <a:ext cx="1013859" cy="680663"/>
          </a:xfrm>
          <a:prstGeom prst="rect">
            <a:avLst/>
          </a:prstGeom>
          <a:noFill/>
        </p:spPr>
        <p:txBody>
          <a:bodyPr wrap="square" lIns="86000" tIns="43003" rIns="86000" bIns="43003" rtlCol="0">
            <a:spAutoFit/>
          </a:bodyPr>
          <a:lstStyle/>
          <a:p>
            <a:pPr defTabSz="430088" eaLnBrk="1" fontAlgn="auto" hangingPunct="1">
              <a:spcBef>
                <a:spcPts val="0"/>
              </a:spcBef>
              <a:spcAft>
                <a:spcPts val="0"/>
              </a:spcAft>
              <a:defRPr/>
            </a:pPr>
            <a:r>
              <a:rPr kumimoji="0" lang="ja-JP" altLang="en-US" sz="847" spc="-94" dirty="0">
                <a:solidFill>
                  <a:prstClr val="black"/>
                </a:solidFill>
                <a:latin typeface="ＭＳ Ｐゴシック"/>
                <a:ea typeface="ＭＳ Ｐゴシック"/>
              </a:rPr>
              <a:t>（障害福祉サービス）</a:t>
            </a:r>
            <a:endParaRPr kumimoji="0" lang="en-US" altLang="ja-JP" sz="847" spc="-94" dirty="0">
              <a:solidFill>
                <a:prstClr val="black"/>
              </a:solidFill>
              <a:latin typeface="ＭＳ Ｐゴシック"/>
              <a:ea typeface="ＭＳ Ｐゴシック"/>
            </a:endParaRPr>
          </a:p>
          <a:p>
            <a:pPr defTabSz="430088" eaLnBrk="1" fontAlgn="auto" hangingPunct="1">
              <a:spcBef>
                <a:spcPts val="0"/>
              </a:spcBef>
              <a:spcAft>
                <a:spcPts val="0"/>
              </a:spcAft>
              <a:defRPr/>
            </a:pPr>
            <a:r>
              <a:rPr kumimoji="0" lang="ja-JP" altLang="en-US" sz="753" spc="-94" dirty="0">
                <a:solidFill>
                  <a:prstClr val="black"/>
                </a:solidFill>
                <a:latin typeface="ＭＳ Ｐゴシック"/>
                <a:ea typeface="ＭＳ Ｐゴシック"/>
              </a:rPr>
              <a:t>　・居宅介護・生活介護</a:t>
            </a:r>
            <a:endParaRPr kumimoji="0" lang="en-US" altLang="ja-JP" sz="753" spc="-94" dirty="0">
              <a:solidFill>
                <a:prstClr val="black"/>
              </a:solidFill>
              <a:latin typeface="ＭＳ Ｐゴシック"/>
              <a:ea typeface="ＭＳ Ｐゴシック"/>
            </a:endParaRPr>
          </a:p>
          <a:p>
            <a:pPr defTabSz="430088" eaLnBrk="1" fontAlgn="auto" hangingPunct="1">
              <a:spcBef>
                <a:spcPts val="0"/>
              </a:spcBef>
              <a:spcAft>
                <a:spcPts val="0"/>
              </a:spcAft>
              <a:defRPr/>
            </a:pPr>
            <a:r>
              <a:rPr kumimoji="0" lang="ja-JP" altLang="en-US" sz="753" spc="-94" dirty="0">
                <a:solidFill>
                  <a:prstClr val="black"/>
                </a:solidFill>
                <a:latin typeface="ＭＳ Ｐゴシック"/>
                <a:ea typeface="ＭＳ Ｐゴシック"/>
              </a:rPr>
              <a:t>　・短期入所</a:t>
            </a:r>
            <a:endParaRPr kumimoji="0" lang="en-US" altLang="ja-JP" sz="753" spc="-94" dirty="0">
              <a:solidFill>
                <a:prstClr val="black"/>
              </a:solidFill>
              <a:latin typeface="ＭＳ Ｐゴシック"/>
              <a:ea typeface="ＭＳ Ｐゴシック"/>
            </a:endParaRPr>
          </a:p>
          <a:p>
            <a:pPr defTabSz="430088" eaLnBrk="1" fontAlgn="auto" hangingPunct="1">
              <a:spcBef>
                <a:spcPts val="0"/>
              </a:spcBef>
              <a:spcAft>
                <a:spcPts val="0"/>
              </a:spcAft>
              <a:defRPr/>
            </a:pPr>
            <a:r>
              <a:rPr kumimoji="0" lang="ja-JP" altLang="en-US" sz="753" spc="-94" dirty="0">
                <a:solidFill>
                  <a:prstClr val="black"/>
                </a:solidFill>
                <a:latin typeface="ＭＳ Ｐゴシック"/>
                <a:ea typeface="ＭＳ Ｐゴシック"/>
              </a:rPr>
              <a:t>　・就労継続支援</a:t>
            </a:r>
            <a:endParaRPr kumimoji="0" lang="en-US" altLang="ja-JP" sz="753" spc="-94" dirty="0">
              <a:solidFill>
                <a:prstClr val="black"/>
              </a:solidFill>
              <a:latin typeface="ＭＳ Ｐゴシック"/>
              <a:ea typeface="ＭＳ Ｐゴシック"/>
            </a:endParaRPr>
          </a:p>
          <a:p>
            <a:pPr defTabSz="430088" eaLnBrk="1" fontAlgn="auto" hangingPunct="1">
              <a:spcBef>
                <a:spcPts val="0"/>
              </a:spcBef>
              <a:spcAft>
                <a:spcPts val="0"/>
              </a:spcAft>
              <a:defRPr/>
            </a:pPr>
            <a:r>
              <a:rPr kumimoji="0" lang="ja-JP" altLang="en-US" sz="753" spc="-94" dirty="0">
                <a:solidFill>
                  <a:prstClr val="black"/>
                </a:solidFill>
                <a:latin typeface="ＭＳ Ｐゴシック"/>
                <a:ea typeface="ＭＳ Ｐゴシック"/>
              </a:rPr>
              <a:t>　・自立訓練　　　　等</a:t>
            </a:r>
            <a:endParaRPr kumimoji="0" lang="en-US" altLang="ja-JP" sz="753" spc="-94" dirty="0">
              <a:solidFill>
                <a:prstClr val="black"/>
              </a:solidFill>
              <a:latin typeface="ＭＳ Ｐゴシック"/>
              <a:ea typeface="ＭＳ Ｐゴシック"/>
            </a:endParaRPr>
          </a:p>
        </p:txBody>
      </p:sp>
      <p:sp>
        <p:nvSpPr>
          <p:cNvPr id="89" name="円/楕円 88"/>
          <p:cNvSpPr/>
          <p:nvPr/>
        </p:nvSpPr>
        <p:spPr>
          <a:xfrm>
            <a:off x="3634077" y="5439462"/>
            <a:ext cx="1188039" cy="605807"/>
          </a:xfrm>
          <a:prstGeom prst="ellipse">
            <a:avLst/>
          </a:prstGeom>
        </p:spPr>
        <p:style>
          <a:lnRef idx="1">
            <a:schemeClr val="accent4"/>
          </a:lnRef>
          <a:fillRef idx="2">
            <a:schemeClr val="accent4"/>
          </a:fillRef>
          <a:effectRef idx="1">
            <a:schemeClr val="accent4"/>
          </a:effectRef>
          <a:fontRef idx="minor">
            <a:schemeClr val="dk1"/>
          </a:fontRef>
        </p:style>
        <p:txBody>
          <a:bodyPr lIns="86000" tIns="43003" rIns="86000" bIns="43003" rtlCol="0" anchor="ctr"/>
          <a:lstStyle/>
          <a:p>
            <a:pPr defTabSz="430088" eaLnBrk="1" fontAlgn="auto" hangingPunct="1">
              <a:spcBef>
                <a:spcPts val="0"/>
              </a:spcBef>
              <a:spcAft>
                <a:spcPts val="0"/>
              </a:spcAft>
              <a:defRPr/>
            </a:pPr>
            <a:endParaRPr kumimoji="0" lang="ja-JP" altLang="en-US" sz="1693" spc="-94" dirty="0">
              <a:solidFill>
                <a:prstClr val="black"/>
              </a:solidFill>
              <a:ea typeface="ＭＳ Ｐゴシック" panose="020B0600070205080204" pitchFamily="50" charset="-128"/>
            </a:endParaRPr>
          </a:p>
        </p:txBody>
      </p:sp>
      <p:sp>
        <p:nvSpPr>
          <p:cNvPr id="95" name="テキスト ボックス 94"/>
          <p:cNvSpPr txBox="1"/>
          <p:nvPr/>
        </p:nvSpPr>
        <p:spPr>
          <a:xfrm>
            <a:off x="3584667" y="5853031"/>
            <a:ext cx="799754" cy="666172"/>
          </a:xfrm>
          <a:prstGeom prst="rect">
            <a:avLst/>
          </a:prstGeom>
          <a:noFill/>
        </p:spPr>
        <p:txBody>
          <a:bodyPr wrap="square" lIns="86000" tIns="43003" rIns="86000" bIns="43003" rtlCol="0">
            <a:spAutoFit/>
          </a:bodyPr>
          <a:lstStyle/>
          <a:p>
            <a:pPr defTabSz="430088" eaLnBrk="1" fontAlgn="auto" hangingPunct="1">
              <a:spcBef>
                <a:spcPts val="0"/>
              </a:spcBef>
              <a:spcAft>
                <a:spcPts val="0"/>
              </a:spcAft>
              <a:defRPr/>
            </a:pPr>
            <a:r>
              <a:rPr kumimoji="0" lang="ja-JP" altLang="en-US" sz="753" spc="-94" dirty="0">
                <a:solidFill>
                  <a:prstClr val="black"/>
                </a:solidFill>
                <a:latin typeface="ＭＳ Ｐゴシック"/>
                <a:ea typeface="ＭＳ Ｐゴシック"/>
              </a:rPr>
              <a:t>・認知症カフェ</a:t>
            </a:r>
            <a:endParaRPr kumimoji="0" lang="en-US" altLang="ja-JP" sz="753" spc="-94" dirty="0">
              <a:solidFill>
                <a:prstClr val="black"/>
              </a:solidFill>
              <a:latin typeface="ＭＳ Ｐゴシック"/>
              <a:ea typeface="ＭＳ Ｐゴシック"/>
            </a:endParaRPr>
          </a:p>
          <a:p>
            <a:pPr defTabSz="430088" eaLnBrk="1" fontAlgn="auto" hangingPunct="1">
              <a:spcBef>
                <a:spcPts val="0"/>
              </a:spcBef>
              <a:spcAft>
                <a:spcPts val="0"/>
              </a:spcAft>
              <a:defRPr/>
            </a:pPr>
            <a:r>
              <a:rPr kumimoji="0" lang="ja-JP" altLang="en-US" sz="753" spc="-94" dirty="0">
                <a:solidFill>
                  <a:prstClr val="black"/>
                </a:solidFill>
                <a:latin typeface="ＭＳ Ｐゴシック"/>
                <a:ea typeface="ＭＳ Ｐゴシック"/>
              </a:rPr>
              <a:t>・本人ミーティング</a:t>
            </a:r>
            <a:endParaRPr kumimoji="0" lang="en-US" altLang="ja-JP" sz="753" spc="-94" dirty="0">
              <a:solidFill>
                <a:prstClr val="black"/>
              </a:solidFill>
              <a:latin typeface="ＭＳ Ｐゴシック"/>
              <a:ea typeface="ＭＳ Ｐゴシック"/>
            </a:endParaRPr>
          </a:p>
          <a:p>
            <a:pPr defTabSz="430088" eaLnBrk="1" fontAlgn="auto" hangingPunct="1">
              <a:spcBef>
                <a:spcPts val="0"/>
              </a:spcBef>
              <a:spcAft>
                <a:spcPts val="0"/>
              </a:spcAft>
              <a:defRPr/>
            </a:pPr>
            <a:r>
              <a:rPr kumimoji="0" lang="ja-JP" altLang="en-US" sz="753" spc="-94" dirty="0">
                <a:solidFill>
                  <a:prstClr val="black"/>
                </a:solidFill>
                <a:latin typeface="ＭＳ Ｐゴシック"/>
                <a:ea typeface="ＭＳ Ｐゴシック"/>
              </a:rPr>
              <a:t>・家族会　</a:t>
            </a:r>
            <a:endParaRPr kumimoji="0" lang="en-US" altLang="ja-JP" sz="753" spc="-94" dirty="0">
              <a:solidFill>
                <a:prstClr val="black"/>
              </a:solidFill>
              <a:latin typeface="ＭＳ Ｐゴシック"/>
              <a:ea typeface="ＭＳ Ｐゴシック"/>
            </a:endParaRPr>
          </a:p>
          <a:p>
            <a:pPr defTabSz="430088" eaLnBrk="1" fontAlgn="auto" hangingPunct="1">
              <a:spcBef>
                <a:spcPts val="0"/>
              </a:spcBef>
              <a:spcAft>
                <a:spcPts val="0"/>
              </a:spcAft>
              <a:defRPr/>
            </a:pPr>
            <a:r>
              <a:rPr kumimoji="0" lang="ja-JP" altLang="en-US" sz="753" spc="-94" dirty="0">
                <a:solidFill>
                  <a:prstClr val="black"/>
                </a:solidFill>
                <a:latin typeface="ＭＳ Ｐゴシック"/>
                <a:ea typeface="ＭＳ Ｐゴシック"/>
              </a:rPr>
              <a:t>・チームオレンジなど</a:t>
            </a:r>
            <a:endParaRPr kumimoji="0" lang="en-US" altLang="ja-JP" sz="753" spc="-94" dirty="0">
              <a:solidFill>
                <a:prstClr val="black"/>
              </a:solidFill>
              <a:latin typeface="ＭＳ Ｐゴシック"/>
              <a:ea typeface="ＭＳ Ｐゴシック"/>
            </a:endParaRPr>
          </a:p>
        </p:txBody>
      </p:sp>
      <p:sp>
        <p:nvSpPr>
          <p:cNvPr id="77" name="左カーブ矢印 76"/>
          <p:cNvSpPr/>
          <p:nvPr/>
        </p:nvSpPr>
        <p:spPr>
          <a:xfrm rot="11904644" flipH="1">
            <a:off x="3936365" y="3501900"/>
            <a:ext cx="239374" cy="828927"/>
          </a:xfrm>
          <a:prstGeom prst="curvedLeftArrow">
            <a:avLst>
              <a:gd name="adj1" fmla="val 25000"/>
              <a:gd name="adj2" fmla="val 50000"/>
              <a:gd name="adj3" fmla="val 27949"/>
            </a:avLst>
          </a:prstGeom>
        </p:spPr>
        <p:style>
          <a:lnRef idx="1">
            <a:schemeClr val="accent3"/>
          </a:lnRef>
          <a:fillRef idx="3">
            <a:schemeClr val="accent3"/>
          </a:fillRef>
          <a:effectRef idx="2">
            <a:schemeClr val="accent3"/>
          </a:effectRef>
          <a:fontRef idx="minor">
            <a:schemeClr val="lt1"/>
          </a:fontRef>
        </p:style>
        <p:txBody>
          <a:bodyPr lIns="86000" tIns="43003" rIns="86000" bIns="43003" rtlCol="0" anchor="ctr"/>
          <a:lstStyle/>
          <a:p>
            <a:pPr defTabSz="430088" eaLnBrk="1" fontAlgn="auto" hangingPunct="1">
              <a:spcBef>
                <a:spcPts val="0"/>
              </a:spcBef>
              <a:spcAft>
                <a:spcPts val="0"/>
              </a:spcAft>
              <a:defRPr/>
            </a:pPr>
            <a:endParaRPr kumimoji="0" lang="ja-JP" altLang="en-US" sz="1693" spc="-94" dirty="0">
              <a:solidFill>
                <a:prstClr val="black"/>
              </a:solidFill>
              <a:ea typeface="ＭＳ Ｐゴシック" panose="020B0600070205080204" pitchFamily="50" charset="-128"/>
            </a:endParaRPr>
          </a:p>
        </p:txBody>
      </p:sp>
      <p:sp>
        <p:nvSpPr>
          <p:cNvPr id="82" name="右カーブ矢印 81"/>
          <p:cNvSpPr/>
          <p:nvPr/>
        </p:nvSpPr>
        <p:spPr>
          <a:xfrm rot="11259375" flipH="1">
            <a:off x="5023543" y="3400774"/>
            <a:ext cx="285996" cy="872509"/>
          </a:xfrm>
          <a:prstGeom prst="curvedRightArrow">
            <a:avLst/>
          </a:prstGeom>
        </p:spPr>
        <p:style>
          <a:lnRef idx="1">
            <a:schemeClr val="accent3"/>
          </a:lnRef>
          <a:fillRef idx="3">
            <a:schemeClr val="accent3"/>
          </a:fillRef>
          <a:effectRef idx="2">
            <a:schemeClr val="accent3"/>
          </a:effectRef>
          <a:fontRef idx="minor">
            <a:schemeClr val="lt1"/>
          </a:fontRef>
        </p:style>
        <p:txBody>
          <a:bodyPr lIns="86000" tIns="43003" rIns="86000" bIns="43003" rtlCol="0" anchor="ctr"/>
          <a:lstStyle/>
          <a:p>
            <a:pPr defTabSz="430088" eaLnBrk="1" fontAlgn="auto" hangingPunct="1">
              <a:spcBef>
                <a:spcPts val="0"/>
              </a:spcBef>
              <a:spcAft>
                <a:spcPts val="0"/>
              </a:spcAft>
              <a:defRPr/>
            </a:pPr>
            <a:endParaRPr kumimoji="0" lang="ja-JP" altLang="en-US" sz="1693" spc="-94" dirty="0">
              <a:solidFill>
                <a:prstClr val="black"/>
              </a:solidFill>
              <a:ea typeface="ＭＳ Ｐゴシック" panose="020B0600070205080204" pitchFamily="50" charset="-128"/>
            </a:endParaRPr>
          </a:p>
        </p:txBody>
      </p:sp>
      <p:sp>
        <p:nvSpPr>
          <p:cNvPr id="98" name="左カーブ矢印 97"/>
          <p:cNvSpPr/>
          <p:nvPr/>
        </p:nvSpPr>
        <p:spPr>
          <a:xfrm rot="2277901">
            <a:off x="5901261" y="3621637"/>
            <a:ext cx="233647" cy="969026"/>
          </a:xfrm>
          <a:prstGeom prst="curvedLeftArrow">
            <a:avLst/>
          </a:prstGeom>
        </p:spPr>
        <p:style>
          <a:lnRef idx="1">
            <a:schemeClr val="accent6"/>
          </a:lnRef>
          <a:fillRef idx="3">
            <a:schemeClr val="accent6"/>
          </a:fillRef>
          <a:effectRef idx="2">
            <a:schemeClr val="accent6"/>
          </a:effectRef>
          <a:fontRef idx="minor">
            <a:schemeClr val="lt1"/>
          </a:fontRef>
        </p:style>
        <p:txBody>
          <a:bodyPr lIns="86000" tIns="43003" rIns="86000" bIns="43003" rtlCol="0" anchor="ctr"/>
          <a:lstStyle/>
          <a:p>
            <a:pPr defTabSz="430088" eaLnBrk="1" fontAlgn="auto" hangingPunct="1">
              <a:spcBef>
                <a:spcPts val="0"/>
              </a:spcBef>
              <a:spcAft>
                <a:spcPts val="0"/>
              </a:spcAft>
              <a:defRPr/>
            </a:pPr>
            <a:endParaRPr kumimoji="0" lang="ja-JP" altLang="en-US" sz="1693" spc="-94" dirty="0">
              <a:solidFill>
                <a:prstClr val="black"/>
              </a:solidFill>
              <a:ea typeface="ＭＳ Ｐゴシック" panose="020B0600070205080204" pitchFamily="50" charset="-128"/>
            </a:endParaRPr>
          </a:p>
        </p:txBody>
      </p:sp>
      <p:sp>
        <p:nvSpPr>
          <p:cNvPr id="99" name="右カーブ矢印 98"/>
          <p:cNvSpPr/>
          <p:nvPr/>
        </p:nvSpPr>
        <p:spPr>
          <a:xfrm rot="19699395">
            <a:off x="3075630" y="3374166"/>
            <a:ext cx="196547" cy="1073818"/>
          </a:xfrm>
          <a:prstGeom prst="curvedRightArrow">
            <a:avLst/>
          </a:prstGeom>
        </p:spPr>
        <p:style>
          <a:lnRef idx="1">
            <a:schemeClr val="accent6"/>
          </a:lnRef>
          <a:fillRef idx="3">
            <a:schemeClr val="accent6"/>
          </a:fillRef>
          <a:effectRef idx="2">
            <a:schemeClr val="accent6"/>
          </a:effectRef>
          <a:fontRef idx="minor">
            <a:schemeClr val="lt1"/>
          </a:fontRef>
        </p:style>
        <p:txBody>
          <a:bodyPr lIns="86000" tIns="43003" rIns="86000" bIns="43003" rtlCol="0" anchor="ctr"/>
          <a:lstStyle/>
          <a:p>
            <a:pPr defTabSz="430088" eaLnBrk="1" fontAlgn="auto" hangingPunct="1">
              <a:spcBef>
                <a:spcPts val="0"/>
              </a:spcBef>
              <a:spcAft>
                <a:spcPts val="0"/>
              </a:spcAft>
              <a:defRPr/>
            </a:pPr>
            <a:endParaRPr kumimoji="0" lang="ja-JP" altLang="en-US" sz="1693" spc="-94" dirty="0">
              <a:solidFill>
                <a:prstClr val="black"/>
              </a:solidFill>
              <a:ea typeface="ＭＳ Ｐゴシック" panose="020B0600070205080204" pitchFamily="50" charset="-128"/>
            </a:endParaRPr>
          </a:p>
        </p:txBody>
      </p:sp>
      <p:sp>
        <p:nvSpPr>
          <p:cNvPr id="100" name="右カーブ矢印 99"/>
          <p:cNvSpPr/>
          <p:nvPr/>
        </p:nvSpPr>
        <p:spPr>
          <a:xfrm rot="10111577">
            <a:off x="5602147" y="4469115"/>
            <a:ext cx="223914" cy="1028803"/>
          </a:xfrm>
          <a:prstGeom prst="curvedRightArrow">
            <a:avLst>
              <a:gd name="adj1" fmla="val 23452"/>
              <a:gd name="adj2" fmla="val 50000"/>
              <a:gd name="adj3" fmla="val 26143"/>
            </a:avLst>
          </a:prstGeom>
        </p:spPr>
        <p:style>
          <a:lnRef idx="1">
            <a:schemeClr val="accent6"/>
          </a:lnRef>
          <a:fillRef idx="3">
            <a:schemeClr val="accent6"/>
          </a:fillRef>
          <a:effectRef idx="2">
            <a:schemeClr val="accent6"/>
          </a:effectRef>
          <a:fontRef idx="minor">
            <a:schemeClr val="lt1"/>
          </a:fontRef>
        </p:style>
        <p:txBody>
          <a:bodyPr lIns="86000" tIns="43003" rIns="86000" bIns="43003" rtlCol="0" anchor="ctr"/>
          <a:lstStyle/>
          <a:p>
            <a:pPr defTabSz="430088" eaLnBrk="1" fontAlgn="auto" hangingPunct="1">
              <a:spcBef>
                <a:spcPts val="0"/>
              </a:spcBef>
              <a:spcAft>
                <a:spcPts val="0"/>
              </a:spcAft>
              <a:defRPr/>
            </a:pPr>
            <a:endParaRPr kumimoji="0" lang="ja-JP" altLang="en-US" sz="1693" spc="-94" dirty="0">
              <a:solidFill>
                <a:prstClr val="black"/>
              </a:solidFill>
              <a:ea typeface="ＭＳ Ｐゴシック" panose="020B0600070205080204" pitchFamily="50" charset="-128"/>
            </a:endParaRPr>
          </a:p>
        </p:txBody>
      </p:sp>
      <p:sp>
        <p:nvSpPr>
          <p:cNvPr id="101" name="左カーブ矢印 100"/>
          <p:cNvSpPr/>
          <p:nvPr/>
        </p:nvSpPr>
        <p:spPr>
          <a:xfrm flipH="1">
            <a:off x="3981440" y="4565992"/>
            <a:ext cx="215392" cy="773453"/>
          </a:xfrm>
          <a:prstGeom prst="curvedLeftArrow">
            <a:avLst/>
          </a:prstGeom>
        </p:spPr>
        <p:style>
          <a:lnRef idx="1">
            <a:schemeClr val="accent3"/>
          </a:lnRef>
          <a:fillRef idx="3">
            <a:schemeClr val="accent3"/>
          </a:fillRef>
          <a:effectRef idx="2">
            <a:schemeClr val="accent3"/>
          </a:effectRef>
          <a:fontRef idx="minor">
            <a:schemeClr val="lt1"/>
          </a:fontRef>
        </p:style>
        <p:txBody>
          <a:bodyPr lIns="86000" tIns="43003" rIns="86000" bIns="43003" rtlCol="0" anchor="ctr"/>
          <a:lstStyle/>
          <a:p>
            <a:pPr defTabSz="430088" eaLnBrk="1" fontAlgn="auto" hangingPunct="1">
              <a:spcBef>
                <a:spcPts val="0"/>
              </a:spcBef>
              <a:spcAft>
                <a:spcPts val="0"/>
              </a:spcAft>
              <a:defRPr/>
            </a:pPr>
            <a:endParaRPr kumimoji="0" lang="ja-JP" altLang="en-US" sz="1693" spc="-94" dirty="0">
              <a:solidFill>
                <a:prstClr val="black"/>
              </a:solidFill>
              <a:ea typeface="ＭＳ Ｐゴシック" panose="020B0600070205080204" pitchFamily="50" charset="-128"/>
            </a:endParaRPr>
          </a:p>
        </p:txBody>
      </p:sp>
      <p:sp>
        <p:nvSpPr>
          <p:cNvPr id="90" name="テキスト ボックス 89"/>
          <p:cNvSpPr txBox="1"/>
          <p:nvPr/>
        </p:nvSpPr>
        <p:spPr>
          <a:xfrm>
            <a:off x="451675" y="5518472"/>
            <a:ext cx="1516235" cy="302289"/>
          </a:xfrm>
          <a:prstGeom prst="rect">
            <a:avLst/>
          </a:prstGeom>
          <a:noFill/>
        </p:spPr>
        <p:txBody>
          <a:bodyPr wrap="square" lIns="86000" tIns="43003" rIns="86000" bIns="43003" rtlCol="0">
            <a:spAutoFit/>
          </a:bodyPr>
          <a:lstStyle/>
          <a:p>
            <a:pPr defTabSz="430088" eaLnBrk="1" fontAlgn="auto" hangingPunct="1">
              <a:spcBef>
                <a:spcPts val="0"/>
              </a:spcBef>
              <a:spcAft>
                <a:spcPts val="0"/>
              </a:spcAft>
              <a:defRPr/>
            </a:pPr>
            <a:r>
              <a:rPr kumimoji="0" lang="ja-JP" altLang="en-US" sz="1400" spc="-94" dirty="0">
                <a:solidFill>
                  <a:prstClr val="black"/>
                </a:solidFill>
                <a:latin typeface="BIZ UDPゴシック" panose="020B0400000000000000" pitchFamily="50" charset="-128"/>
                <a:ea typeface="BIZ UDPゴシック" panose="020B0400000000000000" pitchFamily="50" charset="-128"/>
              </a:rPr>
              <a:t> </a:t>
            </a:r>
            <a:r>
              <a:rPr kumimoji="0" lang="ja-JP" altLang="en-US" sz="1400" b="1" spc="-94" dirty="0">
                <a:solidFill>
                  <a:prstClr val="black"/>
                </a:solidFill>
                <a:latin typeface="BIZ UDPゴシック" panose="020B0400000000000000" pitchFamily="50" charset="-128"/>
                <a:ea typeface="BIZ UDPゴシック" panose="020B0400000000000000" pitchFamily="50" charset="-128"/>
              </a:rPr>
              <a:t>社会参加・就労</a:t>
            </a:r>
            <a:endParaRPr kumimoji="0" lang="en-US" altLang="ja-JP" sz="1400" b="1" spc="-94" dirty="0">
              <a:solidFill>
                <a:prstClr val="black"/>
              </a:solidFill>
              <a:latin typeface="BIZ UDPゴシック" panose="020B0400000000000000" pitchFamily="50" charset="-128"/>
              <a:ea typeface="BIZ UDPゴシック" panose="020B0400000000000000" pitchFamily="50" charset="-128"/>
            </a:endParaRPr>
          </a:p>
        </p:txBody>
      </p:sp>
      <p:sp>
        <p:nvSpPr>
          <p:cNvPr id="70" name="円/楕円 69"/>
          <p:cNvSpPr/>
          <p:nvPr/>
        </p:nvSpPr>
        <p:spPr>
          <a:xfrm>
            <a:off x="1143858" y="2804769"/>
            <a:ext cx="1739882" cy="474173"/>
          </a:xfrm>
          <a:prstGeom prst="ellipse">
            <a:avLst/>
          </a:prstGeom>
        </p:spPr>
        <p:style>
          <a:lnRef idx="1">
            <a:schemeClr val="accent1"/>
          </a:lnRef>
          <a:fillRef idx="2">
            <a:schemeClr val="accent1"/>
          </a:fillRef>
          <a:effectRef idx="1">
            <a:schemeClr val="accent1"/>
          </a:effectRef>
          <a:fontRef idx="minor">
            <a:schemeClr val="dk1"/>
          </a:fontRef>
        </p:style>
        <p:txBody>
          <a:bodyPr lIns="86000" tIns="43003" rIns="86000" bIns="43003" rtlCol="0" anchor="ctr"/>
          <a:lstStyle/>
          <a:p>
            <a:pPr defTabSz="430088" eaLnBrk="1" fontAlgn="auto" hangingPunct="1">
              <a:spcBef>
                <a:spcPts val="0"/>
              </a:spcBef>
              <a:spcAft>
                <a:spcPts val="0"/>
              </a:spcAft>
              <a:defRPr/>
            </a:pPr>
            <a:endParaRPr kumimoji="0" lang="ja-JP" altLang="en-US" sz="1693" spc="-94" dirty="0">
              <a:solidFill>
                <a:prstClr val="black"/>
              </a:solidFill>
              <a:ea typeface="ＭＳ Ｐゴシック" panose="020B0600070205080204" pitchFamily="50" charset="-128"/>
            </a:endParaRPr>
          </a:p>
        </p:txBody>
      </p:sp>
      <p:sp>
        <p:nvSpPr>
          <p:cNvPr id="35" name="円/楕円 34"/>
          <p:cNvSpPr/>
          <p:nvPr/>
        </p:nvSpPr>
        <p:spPr>
          <a:xfrm>
            <a:off x="2584633" y="2940247"/>
            <a:ext cx="1799782" cy="657165"/>
          </a:xfrm>
          <a:prstGeom prst="ellipse">
            <a:avLst/>
          </a:prstGeom>
        </p:spPr>
        <p:style>
          <a:lnRef idx="1">
            <a:schemeClr val="accent1"/>
          </a:lnRef>
          <a:fillRef idx="2">
            <a:schemeClr val="accent1"/>
          </a:fillRef>
          <a:effectRef idx="1">
            <a:schemeClr val="accent1"/>
          </a:effectRef>
          <a:fontRef idx="minor">
            <a:schemeClr val="dk1"/>
          </a:fontRef>
        </p:style>
        <p:txBody>
          <a:bodyPr lIns="86000" tIns="43003" rIns="86000" bIns="43003" rtlCol="0" anchor="ctr"/>
          <a:lstStyle/>
          <a:p>
            <a:pPr defTabSz="430088" eaLnBrk="1" fontAlgn="auto" hangingPunct="1">
              <a:spcBef>
                <a:spcPts val="0"/>
              </a:spcBef>
              <a:spcAft>
                <a:spcPts val="0"/>
              </a:spcAft>
              <a:defRPr/>
            </a:pPr>
            <a:endParaRPr kumimoji="0" lang="ja-JP" altLang="en-US" sz="1693" spc="-94" dirty="0">
              <a:solidFill>
                <a:prstClr val="black"/>
              </a:solidFill>
              <a:ea typeface="ＭＳ Ｐゴシック" panose="020B0600070205080204" pitchFamily="50" charset="-128"/>
            </a:endParaRPr>
          </a:p>
        </p:txBody>
      </p:sp>
      <p:pic>
        <p:nvPicPr>
          <p:cNvPr id="13" name="図 12" descr="doctor4_3.gif"/>
          <p:cNvPicPr>
            <a:picLocks noChangeAspect="1"/>
          </p:cNvPicPr>
          <p:nvPr/>
        </p:nvPicPr>
        <p:blipFill>
          <a:blip r:embed="rId8" cstate="print"/>
          <a:stretch>
            <a:fillRect/>
          </a:stretch>
        </p:blipFill>
        <p:spPr>
          <a:xfrm>
            <a:off x="2950054" y="2775603"/>
            <a:ext cx="558964" cy="638817"/>
          </a:xfrm>
          <a:prstGeom prst="rect">
            <a:avLst/>
          </a:prstGeom>
        </p:spPr>
      </p:pic>
      <p:pic>
        <p:nvPicPr>
          <p:cNvPr id="14" name="図 13" descr="doctor_illust07_02.gif"/>
          <p:cNvPicPr>
            <a:picLocks noChangeAspect="1"/>
          </p:cNvPicPr>
          <p:nvPr/>
        </p:nvPicPr>
        <p:blipFill>
          <a:blip r:embed="rId9" cstate="print"/>
          <a:stretch>
            <a:fillRect/>
          </a:stretch>
        </p:blipFill>
        <p:spPr>
          <a:xfrm>
            <a:off x="3325223" y="2737030"/>
            <a:ext cx="558966" cy="670758"/>
          </a:xfrm>
          <a:prstGeom prst="rect">
            <a:avLst/>
          </a:prstGeom>
        </p:spPr>
      </p:pic>
      <p:sp>
        <p:nvSpPr>
          <p:cNvPr id="62" name="正方形/長方形 61"/>
          <p:cNvSpPr/>
          <p:nvPr/>
        </p:nvSpPr>
        <p:spPr>
          <a:xfrm>
            <a:off x="2952979" y="3346681"/>
            <a:ext cx="1387662" cy="541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30088" eaLnBrk="1" fontAlgn="auto" hangingPunct="1">
              <a:spcBef>
                <a:spcPts val="0"/>
              </a:spcBef>
              <a:spcAft>
                <a:spcPts val="0"/>
              </a:spcAft>
              <a:defRPr/>
            </a:pPr>
            <a:r>
              <a:rPr kumimoji="0" lang="ja-JP" altLang="en-US" sz="753" spc="-94" dirty="0">
                <a:solidFill>
                  <a:prstClr val="black"/>
                </a:solidFill>
                <a:ea typeface="ＭＳ Ｐゴシック" panose="020B0600070205080204" pitchFamily="50" charset="-128"/>
              </a:rPr>
              <a:t>日常の医療：</a:t>
            </a:r>
            <a:endParaRPr kumimoji="0" lang="en-US" altLang="ja-JP" sz="753" spc="-94" dirty="0">
              <a:solidFill>
                <a:prstClr val="black"/>
              </a:solidFill>
              <a:ea typeface="ＭＳ Ｐゴシック" panose="020B0600070205080204" pitchFamily="50" charset="-128"/>
            </a:endParaRPr>
          </a:p>
          <a:p>
            <a:pPr defTabSz="430088" eaLnBrk="1" fontAlgn="auto" hangingPunct="1">
              <a:spcBef>
                <a:spcPts val="0"/>
              </a:spcBef>
              <a:spcAft>
                <a:spcPts val="0"/>
              </a:spcAft>
              <a:defRPr/>
            </a:pPr>
            <a:r>
              <a:rPr kumimoji="0" lang="ja-JP" altLang="en-US" sz="753" spc="-94" dirty="0">
                <a:solidFill>
                  <a:prstClr val="black"/>
                </a:solidFill>
                <a:ea typeface="ＭＳ Ｐゴシック" panose="020B0600070205080204" pitchFamily="50" charset="-128"/>
              </a:rPr>
              <a:t>　・かかりつけ医、有床診療所</a:t>
            </a:r>
            <a:endParaRPr kumimoji="0" lang="en-US" altLang="ja-JP" sz="753" spc="-94" dirty="0">
              <a:solidFill>
                <a:prstClr val="black"/>
              </a:solidFill>
              <a:ea typeface="ＭＳ Ｐゴシック" panose="020B0600070205080204" pitchFamily="50" charset="-128"/>
            </a:endParaRPr>
          </a:p>
          <a:p>
            <a:pPr defTabSz="430088" eaLnBrk="1" fontAlgn="auto" hangingPunct="1">
              <a:spcBef>
                <a:spcPts val="0"/>
              </a:spcBef>
              <a:spcAft>
                <a:spcPts val="0"/>
              </a:spcAft>
              <a:defRPr/>
            </a:pPr>
            <a:r>
              <a:rPr kumimoji="0" lang="ja-JP" altLang="en-US" sz="753" spc="-94" dirty="0">
                <a:solidFill>
                  <a:prstClr val="black"/>
                </a:solidFill>
                <a:ea typeface="ＭＳ Ｐゴシック" panose="020B0600070205080204" pitchFamily="50" charset="-128"/>
              </a:rPr>
              <a:t>　・地域の連携病院</a:t>
            </a:r>
            <a:endParaRPr kumimoji="0" lang="en-US" altLang="ja-JP" sz="753" spc="-94" dirty="0">
              <a:solidFill>
                <a:prstClr val="black"/>
              </a:solidFill>
              <a:ea typeface="ＭＳ Ｐゴシック" panose="020B0600070205080204" pitchFamily="50" charset="-128"/>
            </a:endParaRPr>
          </a:p>
          <a:p>
            <a:pPr defTabSz="430088" eaLnBrk="1" fontAlgn="auto" hangingPunct="1">
              <a:spcBef>
                <a:spcPts val="0"/>
              </a:spcBef>
              <a:spcAft>
                <a:spcPts val="0"/>
              </a:spcAft>
              <a:defRPr/>
            </a:pPr>
            <a:r>
              <a:rPr kumimoji="0" lang="ja-JP" altLang="en-US" sz="753" spc="-94" dirty="0">
                <a:solidFill>
                  <a:prstClr val="black"/>
                </a:solidFill>
                <a:ea typeface="ＭＳ Ｐゴシック" panose="020B0600070205080204" pitchFamily="50" charset="-128"/>
              </a:rPr>
              <a:t>　・歯科医療、薬局</a:t>
            </a:r>
          </a:p>
        </p:txBody>
      </p:sp>
      <p:pic>
        <p:nvPicPr>
          <p:cNvPr id="1026" name="Picture 2" descr="C:\Users\KNXVS\AppData\Local\Microsoft\Windows\Temporary Internet Files\Content.IE5\ADV5CF2Q\MC900426352[1].wmf"/>
          <p:cNvPicPr>
            <a:picLocks noChangeAspect="1" noChangeArrowheads="1"/>
          </p:cNvPicPr>
          <p:nvPr/>
        </p:nvPicPr>
        <p:blipFill>
          <a:blip r:embed="rId10" cstate="print"/>
          <a:srcRect/>
          <a:stretch>
            <a:fillRect/>
          </a:stretch>
        </p:blipFill>
        <p:spPr bwMode="auto">
          <a:xfrm>
            <a:off x="2128830" y="2737030"/>
            <a:ext cx="379737" cy="310748"/>
          </a:xfrm>
          <a:prstGeom prst="rect">
            <a:avLst/>
          </a:prstGeom>
          <a:noFill/>
        </p:spPr>
      </p:pic>
      <p:pic>
        <p:nvPicPr>
          <p:cNvPr id="64" name="図 63" descr="小規模building03_cl2.png"/>
          <p:cNvPicPr>
            <a:picLocks noChangeAspect="1"/>
          </p:cNvPicPr>
          <p:nvPr/>
        </p:nvPicPr>
        <p:blipFill>
          <a:blip r:embed="rId11" cstate="print"/>
          <a:stretch>
            <a:fillRect/>
          </a:stretch>
        </p:blipFill>
        <p:spPr>
          <a:xfrm>
            <a:off x="1664279" y="2466074"/>
            <a:ext cx="469116" cy="567323"/>
          </a:xfrm>
          <a:prstGeom prst="rect">
            <a:avLst/>
          </a:prstGeom>
        </p:spPr>
      </p:pic>
      <p:sp>
        <p:nvSpPr>
          <p:cNvPr id="63" name="正方形/長方形 62"/>
          <p:cNvSpPr/>
          <p:nvPr/>
        </p:nvSpPr>
        <p:spPr>
          <a:xfrm>
            <a:off x="1300503" y="2872508"/>
            <a:ext cx="1334446" cy="4232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30088" eaLnBrk="1" fontAlgn="auto" hangingPunct="1">
              <a:spcBef>
                <a:spcPts val="0"/>
              </a:spcBef>
              <a:spcAft>
                <a:spcPts val="0"/>
              </a:spcAft>
              <a:defRPr/>
            </a:pPr>
            <a:r>
              <a:rPr kumimoji="0" lang="ja-JP" altLang="en-US" sz="753" spc="-94" dirty="0">
                <a:solidFill>
                  <a:prstClr val="black"/>
                </a:solidFill>
                <a:ea typeface="ＭＳ Ｐゴシック" panose="020B0600070205080204" pitchFamily="50" charset="-128"/>
              </a:rPr>
              <a:t>病院：</a:t>
            </a:r>
            <a:endParaRPr kumimoji="0" lang="en-US" altLang="ja-JP" sz="753" spc="-94" dirty="0">
              <a:solidFill>
                <a:prstClr val="black"/>
              </a:solidFill>
              <a:ea typeface="ＭＳ Ｐゴシック" panose="020B0600070205080204" pitchFamily="50" charset="-128"/>
            </a:endParaRPr>
          </a:p>
          <a:p>
            <a:pPr defTabSz="430088" eaLnBrk="1" fontAlgn="auto" hangingPunct="1">
              <a:spcBef>
                <a:spcPts val="0"/>
              </a:spcBef>
              <a:spcAft>
                <a:spcPts val="0"/>
              </a:spcAft>
              <a:defRPr/>
            </a:pPr>
            <a:r>
              <a:rPr kumimoji="0" lang="ja-JP" altLang="en-US" sz="753" spc="-94" dirty="0">
                <a:solidFill>
                  <a:prstClr val="black"/>
                </a:solidFill>
                <a:ea typeface="ＭＳ Ｐゴシック" panose="020B0600070205080204" pitchFamily="50" charset="-128"/>
              </a:rPr>
              <a:t>　急性期、回復期、慢性期</a:t>
            </a:r>
            <a:endParaRPr kumimoji="0" lang="en-US" altLang="ja-JP" sz="753" spc="-94" dirty="0">
              <a:solidFill>
                <a:prstClr val="black"/>
              </a:solidFill>
              <a:ea typeface="ＭＳ Ｐゴシック" panose="020B0600070205080204" pitchFamily="50" charset="-128"/>
            </a:endParaRPr>
          </a:p>
        </p:txBody>
      </p:sp>
      <p:sp>
        <p:nvSpPr>
          <p:cNvPr id="38" name="円/楕円 37"/>
          <p:cNvSpPr/>
          <p:nvPr/>
        </p:nvSpPr>
        <p:spPr>
          <a:xfrm>
            <a:off x="3446494" y="4024080"/>
            <a:ext cx="2196677" cy="718363"/>
          </a:xfrm>
          <a:prstGeom prst="ellipse">
            <a:avLst/>
          </a:prstGeom>
        </p:spPr>
        <p:style>
          <a:lnRef idx="1">
            <a:schemeClr val="accent2"/>
          </a:lnRef>
          <a:fillRef idx="2">
            <a:schemeClr val="accent2"/>
          </a:fillRef>
          <a:effectRef idx="1">
            <a:schemeClr val="accent2"/>
          </a:effectRef>
          <a:fontRef idx="minor">
            <a:schemeClr val="dk1"/>
          </a:fontRef>
        </p:style>
        <p:txBody>
          <a:bodyPr lIns="86000" tIns="43003" rIns="86000" bIns="43003" rtlCol="0" anchor="ctr"/>
          <a:lstStyle/>
          <a:p>
            <a:pPr defTabSz="430088" eaLnBrk="1" fontAlgn="auto" hangingPunct="1">
              <a:spcBef>
                <a:spcPts val="0"/>
              </a:spcBef>
              <a:spcAft>
                <a:spcPts val="0"/>
              </a:spcAft>
              <a:defRPr/>
            </a:pPr>
            <a:endParaRPr kumimoji="0" lang="ja-JP" altLang="en-US" sz="1693" spc="-94" dirty="0">
              <a:solidFill>
                <a:prstClr val="black"/>
              </a:solidFill>
              <a:ea typeface="ＭＳ Ｐゴシック" panose="020B0600070205080204" pitchFamily="50" charset="-128"/>
            </a:endParaRPr>
          </a:p>
        </p:txBody>
      </p:sp>
      <p:pic>
        <p:nvPicPr>
          <p:cNvPr id="20" name="図 19" descr="building02_house1_cl.wmf"/>
          <p:cNvPicPr>
            <a:picLocks noChangeAspect="1"/>
          </p:cNvPicPr>
          <p:nvPr/>
        </p:nvPicPr>
        <p:blipFill>
          <a:blip r:embed="rId12" cstate="print"/>
          <a:stretch>
            <a:fillRect/>
          </a:stretch>
        </p:blipFill>
        <p:spPr>
          <a:xfrm>
            <a:off x="3759137" y="4024072"/>
            <a:ext cx="812869" cy="495661"/>
          </a:xfrm>
          <a:prstGeom prst="rect">
            <a:avLst/>
          </a:prstGeom>
        </p:spPr>
      </p:pic>
      <p:pic>
        <p:nvPicPr>
          <p:cNvPr id="3" name="図 2" descr="health_0150.wmf"/>
          <p:cNvPicPr>
            <a:picLocks noChangeAspect="1"/>
          </p:cNvPicPr>
          <p:nvPr/>
        </p:nvPicPr>
        <p:blipFill>
          <a:blip r:embed="rId13" cstate="print"/>
          <a:stretch>
            <a:fillRect/>
          </a:stretch>
        </p:blipFill>
        <p:spPr>
          <a:xfrm>
            <a:off x="5079529" y="3956333"/>
            <a:ext cx="180282" cy="619809"/>
          </a:xfrm>
          <a:prstGeom prst="rect">
            <a:avLst/>
          </a:prstGeom>
        </p:spPr>
      </p:pic>
      <p:pic>
        <p:nvPicPr>
          <p:cNvPr id="8" name="図 7" descr="health_0180.wmf"/>
          <p:cNvPicPr>
            <a:picLocks noChangeAspect="1"/>
          </p:cNvPicPr>
          <p:nvPr/>
        </p:nvPicPr>
        <p:blipFill>
          <a:blip r:embed="rId14" cstate="print"/>
          <a:stretch>
            <a:fillRect/>
          </a:stretch>
        </p:blipFill>
        <p:spPr>
          <a:xfrm>
            <a:off x="4418824" y="4024080"/>
            <a:ext cx="715934" cy="576586"/>
          </a:xfrm>
          <a:prstGeom prst="rect">
            <a:avLst/>
          </a:prstGeom>
        </p:spPr>
      </p:pic>
      <p:pic>
        <p:nvPicPr>
          <p:cNvPr id="106" name="Picture 6" descr="集合している人たちのイラスト（お年寄り）"/>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425122" y="5243374"/>
            <a:ext cx="709184" cy="702210"/>
          </a:xfrm>
          <a:prstGeom prst="rect">
            <a:avLst/>
          </a:prstGeom>
          <a:noFill/>
          <a:extLst>
            <a:ext uri="{909E8E84-426E-40DD-AFC4-6F175D3DCCD1}">
              <a14:hiddenFill xmlns:a14="http://schemas.microsoft.com/office/drawing/2010/main">
                <a:solidFill>
                  <a:srgbClr val="FFFFFF"/>
                </a:solidFill>
              </a14:hiddenFill>
            </a:ext>
          </a:extLst>
        </p:spPr>
      </p:pic>
      <p:pic>
        <p:nvPicPr>
          <p:cNvPr id="107" name="図 106" descr="health_0179.wmf"/>
          <p:cNvPicPr>
            <a:picLocks noChangeAspect="1"/>
          </p:cNvPicPr>
          <p:nvPr/>
        </p:nvPicPr>
        <p:blipFill>
          <a:blip r:embed="rId16" cstate="print"/>
          <a:stretch>
            <a:fillRect/>
          </a:stretch>
        </p:blipFill>
        <p:spPr>
          <a:xfrm>
            <a:off x="5238563" y="2742194"/>
            <a:ext cx="771594" cy="469009"/>
          </a:xfrm>
          <a:prstGeom prst="rect">
            <a:avLst/>
          </a:prstGeom>
        </p:spPr>
      </p:pic>
      <p:sp>
        <p:nvSpPr>
          <p:cNvPr id="110" name="正方形/長方形 109"/>
          <p:cNvSpPr/>
          <p:nvPr/>
        </p:nvSpPr>
        <p:spPr>
          <a:xfrm>
            <a:off x="487248" y="4471356"/>
            <a:ext cx="1221586" cy="274468"/>
          </a:xfrm>
          <a:prstGeom prst="rect">
            <a:avLst/>
          </a:prstGeom>
        </p:spPr>
        <p:txBody>
          <a:bodyPr wrap="none">
            <a:noAutofit/>
          </a:bodyPr>
          <a:lstStyle/>
          <a:p>
            <a:pPr defTabSz="859917" eaLnBrk="1" fontAlgn="auto" hangingPunct="1">
              <a:spcBef>
                <a:spcPts val="0"/>
              </a:spcBef>
              <a:spcAft>
                <a:spcPts val="0"/>
              </a:spcAft>
              <a:defRPr/>
            </a:pPr>
            <a:r>
              <a:rPr kumimoji="0" lang="ja-JP" altLang="en-US" sz="1400" b="1" spc="-94" dirty="0">
                <a:solidFill>
                  <a:prstClr val="black"/>
                </a:solidFill>
                <a:latin typeface="BIZ UDPゴシック" panose="020B0400000000000000" pitchFamily="50" charset="-128"/>
                <a:ea typeface="BIZ UDPゴシック" panose="020B0400000000000000" pitchFamily="50" charset="-128"/>
              </a:rPr>
              <a:t>相談・援助</a:t>
            </a:r>
            <a:endParaRPr kumimoji="0" lang="ja-JP" altLang="en-US" sz="1400" spc="-94" dirty="0">
              <a:solidFill>
                <a:prstClr val="black"/>
              </a:solidFill>
              <a:latin typeface="BIZ UDPゴシック" panose="020B0400000000000000" pitchFamily="50" charset="-128"/>
              <a:ea typeface="BIZ UDPゴシック" panose="020B0400000000000000" pitchFamily="50" charset="-128"/>
            </a:endParaRPr>
          </a:p>
        </p:txBody>
      </p:sp>
      <p:sp>
        <p:nvSpPr>
          <p:cNvPr id="39" name="テキスト ボックス 38"/>
          <p:cNvSpPr txBox="1"/>
          <p:nvPr/>
        </p:nvSpPr>
        <p:spPr>
          <a:xfrm>
            <a:off x="5071745" y="3051933"/>
            <a:ext cx="1686286" cy="1158614"/>
          </a:xfrm>
          <a:prstGeom prst="rect">
            <a:avLst/>
          </a:prstGeom>
          <a:noFill/>
        </p:spPr>
        <p:txBody>
          <a:bodyPr wrap="square" lIns="86000" tIns="43003" rIns="86000" bIns="43003" rtlCol="0">
            <a:spAutoFit/>
          </a:bodyPr>
          <a:lstStyle/>
          <a:p>
            <a:pPr defTabSz="430088" eaLnBrk="1" fontAlgn="auto" hangingPunct="1">
              <a:spcBef>
                <a:spcPts val="0"/>
              </a:spcBef>
              <a:spcAft>
                <a:spcPts val="0"/>
              </a:spcAft>
              <a:defRPr/>
            </a:pPr>
            <a:r>
              <a:rPr kumimoji="0" lang="ja-JP" altLang="en-US" sz="847" spc="-94" dirty="0">
                <a:solidFill>
                  <a:prstClr val="black"/>
                </a:solidFill>
                <a:latin typeface="ＭＳ Ｐゴシック"/>
                <a:ea typeface="ＭＳ Ｐゴシック"/>
              </a:rPr>
              <a:t>■在宅系サービス</a:t>
            </a:r>
          </a:p>
          <a:p>
            <a:pPr defTabSz="430088" eaLnBrk="1" fontAlgn="auto" hangingPunct="1">
              <a:spcBef>
                <a:spcPts val="0"/>
              </a:spcBef>
              <a:spcAft>
                <a:spcPts val="0"/>
              </a:spcAft>
              <a:defRPr/>
            </a:pPr>
            <a:r>
              <a:rPr kumimoji="0" lang="ja-JP" altLang="en-US" sz="847" spc="-94" dirty="0">
                <a:solidFill>
                  <a:prstClr val="black"/>
                </a:solidFill>
                <a:latin typeface="ＭＳ Ｐゴシック"/>
                <a:ea typeface="ＭＳ Ｐゴシック"/>
              </a:rPr>
              <a:t>　（介護保険サービス）</a:t>
            </a:r>
            <a:endParaRPr kumimoji="0" lang="en-US" altLang="ja-JP" sz="847" spc="-94" dirty="0">
              <a:solidFill>
                <a:prstClr val="black"/>
              </a:solidFill>
              <a:latin typeface="ＭＳ Ｐゴシック"/>
              <a:ea typeface="ＭＳ Ｐゴシック"/>
            </a:endParaRPr>
          </a:p>
          <a:p>
            <a:pPr defTabSz="430088" eaLnBrk="1" fontAlgn="auto" hangingPunct="1">
              <a:spcBef>
                <a:spcPts val="0"/>
              </a:spcBef>
              <a:spcAft>
                <a:spcPts val="0"/>
              </a:spcAft>
              <a:defRPr/>
            </a:pPr>
            <a:r>
              <a:rPr kumimoji="0" lang="ja-JP" altLang="en-US" sz="753" spc="-94" dirty="0">
                <a:solidFill>
                  <a:prstClr val="black"/>
                </a:solidFill>
                <a:latin typeface="ＭＳ Ｐゴシック"/>
                <a:ea typeface="ＭＳ Ｐゴシック"/>
              </a:rPr>
              <a:t>　　・訪問介護　・訪問看護　</a:t>
            </a:r>
          </a:p>
          <a:p>
            <a:pPr defTabSz="430088" eaLnBrk="1" fontAlgn="auto" hangingPunct="1">
              <a:spcBef>
                <a:spcPts val="0"/>
              </a:spcBef>
              <a:spcAft>
                <a:spcPts val="0"/>
              </a:spcAft>
              <a:defRPr/>
            </a:pPr>
            <a:r>
              <a:rPr kumimoji="0" lang="ja-JP" altLang="en-US" sz="753" spc="-94" dirty="0">
                <a:solidFill>
                  <a:prstClr val="black"/>
                </a:solidFill>
                <a:latin typeface="ＭＳ Ｐゴシック"/>
                <a:ea typeface="ＭＳ Ｐゴシック"/>
              </a:rPr>
              <a:t>　　・通所介護　</a:t>
            </a:r>
            <a:endParaRPr kumimoji="0" lang="en-US" altLang="ja-JP" sz="753" spc="-94" dirty="0">
              <a:solidFill>
                <a:prstClr val="black"/>
              </a:solidFill>
              <a:latin typeface="ＭＳ Ｐゴシック"/>
              <a:ea typeface="ＭＳ Ｐゴシック"/>
            </a:endParaRPr>
          </a:p>
          <a:p>
            <a:pPr defTabSz="430088" eaLnBrk="1" fontAlgn="auto" hangingPunct="1">
              <a:spcBef>
                <a:spcPts val="0"/>
              </a:spcBef>
              <a:spcAft>
                <a:spcPts val="0"/>
              </a:spcAft>
              <a:defRPr/>
            </a:pPr>
            <a:r>
              <a:rPr kumimoji="0" lang="ja-JP" altLang="en-US" sz="753" spc="-94" dirty="0">
                <a:solidFill>
                  <a:prstClr val="black"/>
                </a:solidFill>
                <a:latin typeface="ＭＳ Ｐゴシック"/>
                <a:ea typeface="ＭＳ Ｐゴシック"/>
              </a:rPr>
              <a:t>　　・小規模多機能型居宅介護</a:t>
            </a:r>
            <a:endParaRPr kumimoji="0" lang="en-US" altLang="ja-JP" sz="753" spc="-94" dirty="0">
              <a:solidFill>
                <a:prstClr val="black"/>
              </a:solidFill>
              <a:latin typeface="ＭＳ Ｐゴシック"/>
              <a:ea typeface="ＭＳ Ｐゴシック"/>
            </a:endParaRPr>
          </a:p>
          <a:p>
            <a:pPr defTabSz="430088" eaLnBrk="1" fontAlgn="auto" hangingPunct="1">
              <a:spcBef>
                <a:spcPts val="0"/>
              </a:spcBef>
              <a:spcAft>
                <a:spcPts val="0"/>
              </a:spcAft>
              <a:defRPr/>
            </a:pPr>
            <a:r>
              <a:rPr kumimoji="0" lang="ja-JP" altLang="en-US" sz="753" spc="-94" dirty="0">
                <a:solidFill>
                  <a:prstClr val="black"/>
                </a:solidFill>
                <a:latin typeface="ＭＳ Ｐゴシック"/>
                <a:ea typeface="ＭＳ Ｐゴシック"/>
              </a:rPr>
              <a:t>　　・</a:t>
            </a:r>
            <a:r>
              <a:rPr kumimoji="0" lang="ja-JP" altLang="en-US" sz="753" spc="-94" dirty="0">
                <a:solidFill>
                  <a:prstClr val="black"/>
                </a:solidFill>
                <a:latin typeface="Calibri"/>
                <a:ea typeface="ＭＳ Ｐゴシック"/>
              </a:rPr>
              <a:t>短期入所生活介護</a:t>
            </a:r>
            <a:endParaRPr kumimoji="0" lang="en-US" altLang="ja-JP" sz="753" spc="-94" dirty="0">
              <a:solidFill>
                <a:prstClr val="black"/>
              </a:solidFill>
              <a:latin typeface="Calibri"/>
              <a:ea typeface="ＭＳ Ｐゴシック"/>
            </a:endParaRPr>
          </a:p>
          <a:p>
            <a:pPr defTabSz="430088" eaLnBrk="1" fontAlgn="auto" hangingPunct="1">
              <a:spcBef>
                <a:spcPts val="0"/>
              </a:spcBef>
              <a:spcAft>
                <a:spcPts val="0"/>
              </a:spcAft>
              <a:defRPr/>
            </a:pPr>
            <a:r>
              <a:rPr kumimoji="0" lang="ja-JP" altLang="en-US" sz="753" spc="-94" dirty="0">
                <a:solidFill>
                  <a:prstClr val="black"/>
                </a:solidFill>
                <a:latin typeface="Calibri"/>
                <a:ea typeface="ＭＳ Ｐゴシック"/>
              </a:rPr>
              <a:t>　　・</a:t>
            </a:r>
            <a:r>
              <a:rPr kumimoji="0" lang="en-US" altLang="ja-JP" sz="753" spc="-94" dirty="0">
                <a:solidFill>
                  <a:prstClr val="black"/>
                </a:solidFill>
                <a:latin typeface="Calibri"/>
                <a:ea typeface="ＭＳ Ｐゴシック"/>
              </a:rPr>
              <a:t>24</a:t>
            </a:r>
            <a:r>
              <a:rPr kumimoji="0" lang="ja-JP" altLang="en-US" sz="753" spc="-94" dirty="0">
                <a:solidFill>
                  <a:prstClr val="black"/>
                </a:solidFill>
                <a:latin typeface="Calibri"/>
                <a:ea typeface="ＭＳ Ｐゴシック"/>
              </a:rPr>
              <a:t>時間対応の訪問サービス</a:t>
            </a:r>
            <a:endParaRPr kumimoji="0" lang="en-US" altLang="ja-JP" sz="753" spc="-94" dirty="0">
              <a:solidFill>
                <a:prstClr val="black"/>
              </a:solidFill>
              <a:latin typeface="Calibri"/>
              <a:ea typeface="ＭＳ Ｐゴシック"/>
            </a:endParaRPr>
          </a:p>
          <a:p>
            <a:pPr defTabSz="430088" eaLnBrk="1" fontAlgn="auto" hangingPunct="1">
              <a:spcBef>
                <a:spcPts val="0"/>
              </a:spcBef>
              <a:spcAft>
                <a:spcPts val="0"/>
              </a:spcAft>
              <a:defRPr/>
            </a:pPr>
            <a:r>
              <a:rPr kumimoji="0" lang="ja-JP" altLang="en-US" sz="753" spc="-94" dirty="0">
                <a:solidFill>
                  <a:prstClr val="black"/>
                </a:solidFill>
                <a:latin typeface="Calibri"/>
                <a:ea typeface="ＭＳ Ｐゴシック"/>
              </a:rPr>
              <a:t>　　・看護小規模多機能型居宅介護</a:t>
            </a:r>
          </a:p>
          <a:p>
            <a:pPr defTabSz="430088" eaLnBrk="1" fontAlgn="auto" hangingPunct="1">
              <a:spcBef>
                <a:spcPts val="0"/>
              </a:spcBef>
              <a:spcAft>
                <a:spcPts val="0"/>
              </a:spcAft>
              <a:defRPr/>
            </a:pPr>
            <a:r>
              <a:rPr kumimoji="0" lang="ja-JP" altLang="en-US" sz="753" spc="-94" dirty="0">
                <a:solidFill>
                  <a:prstClr val="black"/>
                </a:solidFill>
                <a:latin typeface="Calibri"/>
                <a:ea typeface="ＭＳ Ｐゴシック"/>
              </a:rPr>
              <a:t>　　・介護予防サービス　 　　　　　　　　　</a:t>
            </a:r>
            <a:r>
              <a:rPr kumimoji="0" lang="ja-JP" altLang="en-US" sz="753" spc="-94" dirty="0">
                <a:solidFill>
                  <a:prstClr val="black"/>
                </a:solidFill>
                <a:latin typeface="ＭＳ Ｐゴシック"/>
                <a:ea typeface="ＭＳ Ｐゴシック"/>
              </a:rPr>
              <a:t>等</a:t>
            </a:r>
            <a:endParaRPr kumimoji="0" lang="en-US" altLang="ja-JP" sz="753" spc="-94" dirty="0">
              <a:solidFill>
                <a:prstClr val="black"/>
              </a:solidFill>
              <a:latin typeface="ＭＳ Ｐゴシック"/>
              <a:ea typeface="ＭＳ Ｐゴシック"/>
            </a:endParaRPr>
          </a:p>
        </p:txBody>
      </p:sp>
      <p:sp>
        <p:nvSpPr>
          <p:cNvPr id="65" name="テキスト ボックス 64"/>
          <p:cNvSpPr txBox="1"/>
          <p:nvPr/>
        </p:nvSpPr>
        <p:spPr>
          <a:xfrm>
            <a:off x="4075966" y="4498252"/>
            <a:ext cx="1656796" cy="434442"/>
          </a:xfrm>
          <a:prstGeom prst="rect">
            <a:avLst/>
          </a:prstGeom>
          <a:noFill/>
        </p:spPr>
        <p:txBody>
          <a:bodyPr wrap="square" lIns="86000" tIns="43003" rIns="86000" bIns="43003" rtlCol="0">
            <a:spAutoFit/>
          </a:bodyPr>
          <a:lstStyle/>
          <a:p>
            <a:pPr defTabSz="430088" eaLnBrk="1" fontAlgn="auto" hangingPunct="1">
              <a:spcBef>
                <a:spcPts val="0"/>
              </a:spcBef>
              <a:spcAft>
                <a:spcPts val="0"/>
              </a:spcAft>
              <a:defRPr/>
            </a:pPr>
            <a:r>
              <a:rPr kumimoji="0" lang="ja-JP" altLang="en-US" sz="753" spc="-94" dirty="0">
                <a:solidFill>
                  <a:prstClr val="black"/>
                </a:solidFill>
                <a:latin typeface="Calibri"/>
                <a:ea typeface="ＭＳ Ｐゴシック"/>
              </a:rPr>
              <a:t>・自宅</a:t>
            </a:r>
          </a:p>
          <a:p>
            <a:pPr defTabSz="430088" eaLnBrk="1" fontAlgn="auto" hangingPunct="1">
              <a:spcBef>
                <a:spcPts val="0"/>
              </a:spcBef>
              <a:spcAft>
                <a:spcPts val="0"/>
              </a:spcAft>
              <a:defRPr/>
            </a:pPr>
            <a:r>
              <a:rPr kumimoji="0" lang="ja-JP" altLang="en-US" sz="753" spc="-94" dirty="0">
                <a:solidFill>
                  <a:prstClr val="black"/>
                </a:solidFill>
                <a:latin typeface="Calibri"/>
                <a:ea typeface="ＭＳ Ｐゴシック"/>
              </a:rPr>
              <a:t>・サービス付き高齢者向け住宅付</a:t>
            </a:r>
          </a:p>
          <a:p>
            <a:pPr defTabSz="430088" eaLnBrk="1" fontAlgn="auto" hangingPunct="1">
              <a:spcBef>
                <a:spcPts val="0"/>
              </a:spcBef>
              <a:spcAft>
                <a:spcPts val="0"/>
              </a:spcAft>
              <a:defRPr/>
            </a:pPr>
            <a:r>
              <a:rPr kumimoji="0" lang="ja-JP" altLang="en-US" sz="753" spc="-94" dirty="0">
                <a:solidFill>
                  <a:prstClr val="black"/>
                </a:solidFill>
                <a:latin typeface="Calibri"/>
                <a:ea typeface="ＭＳ Ｐゴシック"/>
              </a:rPr>
              <a:t>・グループホーム　等</a:t>
            </a:r>
            <a:endParaRPr kumimoji="0" lang="en-US" altLang="ja-JP" sz="753" spc="-94" dirty="0">
              <a:solidFill>
                <a:prstClr val="black"/>
              </a:solidFill>
              <a:latin typeface="ＭＳ Ｐゴシック"/>
              <a:ea typeface="ＭＳ Ｐゴシック"/>
            </a:endParaRPr>
          </a:p>
        </p:txBody>
      </p:sp>
      <p:sp>
        <p:nvSpPr>
          <p:cNvPr id="44" name="テキスト ボックス 43"/>
          <p:cNvSpPr txBox="1"/>
          <p:nvPr/>
        </p:nvSpPr>
        <p:spPr>
          <a:xfrm>
            <a:off x="4134104" y="3708853"/>
            <a:ext cx="1084889" cy="302289"/>
          </a:xfrm>
          <a:prstGeom prst="rect">
            <a:avLst/>
          </a:prstGeom>
          <a:noFill/>
        </p:spPr>
        <p:txBody>
          <a:bodyPr wrap="square" lIns="86000" tIns="43003" rIns="86000" bIns="43003" rtlCol="0">
            <a:spAutoFit/>
          </a:bodyPr>
          <a:lstStyle/>
          <a:p>
            <a:pPr defTabSz="430088" eaLnBrk="1" fontAlgn="auto" hangingPunct="1">
              <a:spcBef>
                <a:spcPts val="0"/>
              </a:spcBef>
              <a:spcAft>
                <a:spcPts val="0"/>
              </a:spcAft>
              <a:defRPr/>
            </a:pPr>
            <a:r>
              <a:rPr kumimoji="0" lang="ja-JP" altLang="en-US" sz="1400" b="1" spc="-94" dirty="0">
                <a:solidFill>
                  <a:prstClr val="black"/>
                </a:solidFill>
                <a:latin typeface="BIZ UDPゴシック" panose="020B0400000000000000" pitchFamily="50" charset="-128"/>
                <a:ea typeface="BIZ UDPゴシック" panose="020B0400000000000000" pitchFamily="50" charset="-128"/>
              </a:rPr>
              <a:t>本人･家族</a:t>
            </a:r>
            <a:endParaRPr kumimoji="0" lang="en-US" altLang="ja-JP" sz="1400" b="1" spc="-94" dirty="0">
              <a:solidFill>
                <a:prstClr val="black"/>
              </a:solidFill>
              <a:latin typeface="BIZ UDPゴシック" panose="020B0400000000000000" pitchFamily="50" charset="-128"/>
              <a:ea typeface="BIZ UDPゴシック" panose="020B0400000000000000" pitchFamily="50" charset="-128"/>
            </a:endParaRPr>
          </a:p>
        </p:txBody>
      </p:sp>
      <p:sp>
        <p:nvSpPr>
          <p:cNvPr id="79" name="円/楕円 78"/>
          <p:cNvSpPr/>
          <p:nvPr/>
        </p:nvSpPr>
        <p:spPr>
          <a:xfrm>
            <a:off x="4634533" y="5446591"/>
            <a:ext cx="1000454" cy="560672"/>
          </a:xfrm>
          <a:prstGeom prst="ellipse">
            <a:avLst/>
          </a:prstGeom>
        </p:spPr>
        <p:style>
          <a:lnRef idx="1">
            <a:schemeClr val="accent4"/>
          </a:lnRef>
          <a:fillRef idx="2">
            <a:schemeClr val="accent4"/>
          </a:fillRef>
          <a:effectRef idx="1">
            <a:schemeClr val="accent4"/>
          </a:effectRef>
          <a:fontRef idx="minor">
            <a:schemeClr val="dk1"/>
          </a:fontRef>
        </p:style>
        <p:txBody>
          <a:bodyPr lIns="86000" tIns="43003" rIns="86000" bIns="43003" rtlCol="0" anchor="ctr"/>
          <a:lstStyle/>
          <a:p>
            <a:pPr defTabSz="430088" eaLnBrk="1" fontAlgn="auto" hangingPunct="1">
              <a:spcBef>
                <a:spcPts val="0"/>
              </a:spcBef>
              <a:spcAft>
                <a:spcPts val="0"/>
              </a:spcAft>
              <a:defRPr/>
            </a:pPr>
            <a:endParaRPr kumimoji="0" lang="ja-JP" altLang="en-US" sz="1693" spc="-94" dirty="0">
              <a:solidFill>
                <a:prstClr val="black"/>
              </a:solidFill>
              <a:ea typeface="ＭＳ Ｐゴシック" panose="020B0600070205080204" pitchFamily="50" charset="-128"/>
            </a:endParaRPr>
          </a:p>
        </p:txBody>
      </p:sp>
      <p:pic>
        <p:nvPicPr>
          <p:cNvPr id="105" name="Picture 8" descr="防犯パトロール"/>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385322" y="5312251"/>
            <a:ext cx="522385" cy="608513"/>
          </a:xfrm>
          <a:prstGeom prst="rect">
            <a:avLst/>
          </a:prstGeom>
          <a:noFill/>
          <a:extLst>
            <a:ext uri="{909E8E84-426E-40DD-AFC4-6F175D3DCCD1}">
              <a14:hiddenFill xmlns:a14="http://schemas.microsoft.com/office/drawing/2010/main">
                <a:solidFill>
                  <a:srgbClr val="FFFFFF"/>
                </a:solidFill>
              </a14:hiddenFill>
            </a:ext>
          </a:extLst>
        </p:spPr>
      </p:pic>
      <p:sp>
        <p:nvSpPr>
          <p:cNvPr id="72" name="円/楕円 71"/>
          <p:cNvSpPr/>
          <p:nvPr/>
        </p:nvSpPr>
        <p:spPr>
          <a:xfrm>
            <a:off x="5381289" y="5399078"/>
            <a:ext cx="1129092" cy="589426"/>
          </a:xfrm>
          <a:prstGeom prst="ellipse">
            <a:avLst/>
          </a:prstGeom>
        </p:spPr>
        <p:style>
          <a:lnRef idx="1">
            <a:schemeClr val="accent4"/>
          </a:lnRef>
          <a:fillRef idx="2">
            <a:schemeClr val="accent4"/>
          </a:fillRef>
          <a:effectRef idx="1">
            <a:schemeClr val="accent4"/>
          </a:effectRef>
          <a:fontRef idx="minor">
            <a:schemeClr val="dk1"/>
          </a:fontRef>
        </p:style>
        <p:txBody>
          <a:bodyPr lIns="86000" tIns="43003" rIns="86000" bIns="43003" rtlCol="0" anchor="ctr"/>
          <a:lstStyle/>
          <a:p>
            <a:pPr defTabSz="430088" eaLnBrk="1" fontAlgn="auto" hangingPunct="1">
              <a:spcBef>
                <a:spcPts val="0"/>
              </a:spcBef>
              <a:spcAft>
                <a:spcPts val="0"/>
              </a:spcAft>
              <a:defRPr/>
            </a:pPr>
            <a:endParaRPr kumimoji="0" lang="ja-JP" altLang="en-US" sz="1693" spc="-94" dirty="0">
              <a:solidFill>
                <a:prstClr val="black"/>
              </a:solidFill>
              <a:ea typeface="ＭＳ Ｐゴシック" panose="020B0600070205080204" pitchFamily="50" charset="-128"/>
            </a:endParaRPr>
          </a:p>
        </p:txBody>
      </p:sp>
      <p:pic>
        <p:nvPicPr>
          <p:cNvPr id="104" name="Picture 2" descr="オレンジバンドをつける人々のイラスト"/>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447397" y="5378860"/>
            <a:ext cx="562755" cy="498390"/>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descr="health_0183.wmf"/>
          <p:cNvPicPr>
            <a:picLocks noChangeAspect="1"/>
          </p:cNvPicPr>
          <p:nvPr/>
        </p:nvPicPr>
        <p:blipFill>
          <a:blip r:embed="rId19" cstate="print"/>
          <a:stretch>
            <a:fillRect/>
          </a:stretch>
        </p:blipFill>
        <p:spPr>
          <a:xfrm>
            <a:off x="5973693" y="5378852"/>
            <a:ext cx="536688" cy="486630"/>
          </a:xfrm>
          <a:prstGeom prst="rect">
            <a:avLst/>
          </a:prstGeom>
        </p:spPr>
      </p:pic>
      <p:pic>
        <p:nvPicPr>
          <p:cNvPr id="109" name="図 108" descr="health_0153.wmf"/>
          <p:cNvPicPr>
            <a:picLocks noChangeAspect="1"/>
          </p:cNvPicPr>
          <p:nvPr/>
        </p:nvPicPr>
        <p:blipFill>
          <a:blip r:embed="rId20" cstate="print"/>
          <a:stretch>
            <a:fillRect/>
          </a:stretch>
        </p:blipFill>
        <p:spPr>
          <a:xfrm>
            <a:off x="5076401" y="5430416"/>
            <a:ext cx="433530" cy="490348"/>
          </a:xfrm>
          <a:prstGeom prst="rect">
            <a:avLst/>
          </a:prstGeom>
        </p:spPr>
      </p:pic>
      <p:pic>
        <p:nvPicPr>
          <p:cNvPr id="108" name="Picture 5" descr="C:\Documents and Settings\nao\Local Settings\Temporary Internet Files\Content.IE5\TEYYXPF4\MC900343525[1].wmf"/>
          <p:cNvPicPr>
            <a:picLocks noChangeAspect="1" noChangeArrowheads="1"/>
          </p:cNvPicPr>
          <p:nvPr/>
        </p:nvPicPr>
        <p:blipFill>
          <a:blip r:embed="rId21" cstate="print"/>
          <a:srcRect/>
          <a:stretch>
            <a:fillRect/>
          </a:stretch>
        </p:blipFill>
        <p:spPr bwMode="auto">
          <a:xfrm>
            <a:off x="4112320" y="5300094"/>
            <a:ext cx="1022437" cy="552932"/>
          </a:xfrm>
          <a:prstGeom prst="rect">
            <a:avLst/>
          </a:prstGeom>
          <a:noFill/>
        </p:spPr>
      </p:pic>
      <p:sp>
        <p:nvSpPr>
          <p:cNvPr id="115" name="テキスト ボックス 114"/>
          <p:cNvSpPr txBox="1"/>
          <p:nvPr/>
        </p:nvSpPr>
        <p:spPr>
          <a:xfrm>
            <a:off x="4272479" y="5853026"/>
            <a:ext cx="799754" cy="318576"/>
          </a:xfrm>
          <a:prstGeom prst="rect">
            <a:avLst/>
          </a:prstGeom>
          <a:noFill/>
        </p:spPr>
        <p:txBody>
          <a:bodyPr wrap="square" lIns="86000" tIns="43003" rIns="86000" bIns="43003" rtlCol="0">
            <a:spAutoFit/>
          </a:bodyPr>
          <a:lstStyle/>
          <a:p>
            <a:pPr defTabSz="430088" eaLnBrk="1" fontAlgn="auto" hangingPunct="1">
              <a:spcBef>
                <a:spcPts val="0"/>
              </a:spcBef>
              <a:spcAft>
                <a:spcPts val="0"/>
              </a:spcAft>
              <a:defRPr/>
            </a:pPr>
            <a:r>
              <a:rPr kumimoji="0" lang="ja-JP" altLang="en-US" sz="753" spc="-94" dirty="0">
                <a:solidFill>
                  <a:prstClr val="black"/>
                </a:solidFill>
                <a:latin typeface="ＭＳ Ｐゴシック"/>
                <a:ea typeface="ＭＳ Ｐゴシック"/>
              </a:rPr>
              <a:t>・老人クラブ</a:t>
            </a:r>
            <a:endParaRPr kumimoji="0" lang="en-US" altLang="ja-JP" sz="753" spc="-94" dirty="0">
              <a:solidFill>
                <a:prstClr val="black"/>
              </a:solidFill>
              <a:latin typeface="ＭＳ Ｐゴシック"/>
              <a:ea typeface="ＭＳ Ｐゴシック"/>
            </a:endParaRPr>
          </a:p>
          <a:p>
            <a:pPr defTabSz="430088" eaLnBrk="1" fontAlgn="auto" hangingPunct="1">
              <a:spcBef>
                <a:spcPts val="0"/>
              </a:spcBef>
              <a:spcAft>
                <a:spcPts val="0"/>
              </a:spcAft>
              <a:defRPr/>
            </a:pPr>
            <a:r>
              <a:rPr kumimoji="0" lang="ja-JP" altLang="en-US" sz="753" spc="-94" dirty="0">
                <a:solidFill>
                  <a:prstClr val="black"/>
                </a:solidFill>
                <a:latin typeface="ＭＳ Ｐゴシック"/>
                <a:ea typeface="ＭＳ Ｐゴシック"/>
              </a:rPr>
              <a:t>・自治会　など</a:t>
            </a:r>
            <a:endParaRPr kumimoji="0" lang="en-US" altLang="ja-JP" sz="753" spc="-94" dirty="0">
              <a:solidFill>
                <a:prstClr val="black"/>
              </a:solidFill>
              <a:latin typeface="ＭＳ Ｐゴシック"/>
              <a:ea typeface="ＭＳ Ｐゴシック"/>
            </a:endParaRPr>
          </a:p>
        </p:txBody>
      </p:sp>
      <p:sp>
        <p:nvSpPr>
          <p:cNvPr id="116" name="テキスト ボックス 115"/>
          <p:cNvSpPr txBox="1"/>
          <p:nvPr/>
        </p:nvSpPr>
        <p:spPr>
          <a:xfrm>
            <a:off x="4897762" y="5853033"/>
            <a:ext cx="799754" cy="434442"/>
          </a:xfrm>
          <a:prstGeom prst="rect">
            <a:avLst/>
          </a:prstGeom>
          <a:noFill/>
        </p:spPr>
        <p:txBody>
          <a:bodyPr wrap="square" lIns="86000" tIns="43003" rIns="86000" bIns="43003" rtlCol="0">
            <a:spAutoFit/>
          </a:bodyPr>
          <a:lstStyle/>
          <a:p>
            <a:pPr defTabSz="430088" eaLnBrk="1" fontAlgn="auto" hangingPunct="1">
              <a:spcBef>
                <a:spcPts val="0"/>
              </a:spcBef>
              <a:spcAft>
                <a:spcPts val="0"/>
              </a:spcAft>
              <a:defRPr/>
            </a:pPr>
            <a:r>
              <a:rPr kumimoji="0" lang="ja-JP" altLang="en-US" sz="753" spc="-94" dirty="0">
                <a:solidFill>
                  <a:prstClr val="black"/>
                </a:solidFill>
                <a:latin typeface="ＭＳ Ｐゴシック"/>
                <a:ea typeface="ＭＳ Ｐゴシック"/>
              </a:rPr>
              <a:t>・介護予防</a:t>
            </a:r>
            <a:endParaRPr kumimoji="0" lang="en-US" altLang="ja-JP" sz="753" spc="-94" dirty="0">
              <a:solidFill>
                <a:prstClr val="black"/>
              </a:solidFill>
              <a:latin typeface="ＭＳ Ｐゴシック"/>
              <a:ea typeface="ＭＳ Ｐゴシック"/>
            </a:endParaRPr>
          </a:p>
          <a:p>
            <a:pPr defTabSz="430088" eaLnBrk="1" fontAlgn="auto" hangingPunct="1">
              <a:spcBef>
                <a:spcPts val="0"/>
              </a:spcBef>
              <a:spcAft>
                <a:spcPts val="0"/>
              </a:spcAft>
              <a:defRPr/>
            </a:pPr>
            <a:r>
              <a:rPr kumimoji="0" lang="ja-JP" altLang="en-US" sz="753" spc="-94" dirty="0">
                <a:solidFill>
                  <a:prstClr val="black"/>
                </a:solidFill>
                <a:latin typeface="ＭＳ Ｐゴシック"/>
                <a:ea typeface="ＭＳ Ｐゴシック"/>
              </a:rPr>
              <a:t>・認知症予防</a:t>
            </a:r>
            <a:endParaRPr kumimoji="0" lang="en-US" altLang="ja-JP" sz="753" spc="-94" dirty="0">
              <a:solidFill>
                <a:prstClr val="black"/>
              </a:solidFill>
              <a:latin typeface="ＭＳ Ｐゴシック"/>
              <a:ea typeface="ＭＳ Ｐゴシック"/>
            </a:endParaRPr>
          </a:p>
          <a:p>
            <a:pPr defTabSz="430088" eaLnBrk="1" fontAlgn="auto" hangingPunct="1">
              <a:spcBef>
                <a:spcPts val="0"/>
              </a:spcBef>
              <a:spcAft>
                <a:spcPts val="0"/>
              </a:spcAft>
              <a:defRPr/>
            </a:pPr>
            <a:r>
              <a:rPr kumimoji="0" lang="ja-JP" altLang="en-US" sz="753" spc="-94" dirty="0">
                <a:solidFill>
                  <a:prstClr val="black"/>
                </a:solidFill>
                <a:latin typeface="ＭＳ Ｐゴシック"/>
                <a:ea typeface="ＭＳ Ｐゴシック"/>
              </a:rPr>
              <a:t>・サロン　など</a:t>
            </a:r>
            <a:endParaRPr kumimoji="0" lang="en-US" altLang="ja-JP" sz="753" spc="-94" dirty="0">
              <a:solidFill>
                <a:prstClr val="black"/>
              </a:solidFill>
              <a:latin typeface="ＭＳ Ｐゴシック"/>
              <a:ea typeface="ＭＳ Ｐゴシック"/>
            </a:endParaRPr>
          </a:p>
        </p:txBody>
      </p:sp>
      <p:sp>
        <p:nvSpPr>
          <p:cNvPr id="117" name="テキスト ボックス 116"/>
          <p:cNvSpPr txBox="1"/>
          <p:nvPr/>
        </p:nvSpPr>
        <p:spPr>
          <a:xfrm>
            <a:off x="5503321" y="5853030"/>
            <a:ext cx="2116935" cy="550306"/>
          </a:xfrm>
          <a:prstGeom prst="rect">
            <a:avLst/>
          </a:prstGeom>
          <a:noFill/>
        </p:spPr>
        <p:txBody>
          <a:bodyPr wrap="square" lIns="86000" tIns="43003" rIns="86000" bIns="43003" rtlCol="0">
            <a:spAutoFit/>
          </a:bodyPr>
          <a:lstStyle/>
          <a:p>
            <a:pPr defTabSz="430088" eaLnBrk="1" fontAlgn="auto" hangingPunct="1">
              <a:spcBef>
                <a:spcPts val="0"/>
              </a:spcBef>
              <a:spcAft>
                <a:spcPts val="0"/>
              </a:spcAft>
              <a:defRPr/>
            </a:pPr>
            <a:r>
              <a:rPr kumimoji="0" lang="ja-JP" altLang="en-US" sz="753" spc="-94" dirty="0">
                <a:solidFill>
                  <a:prstClr val="black"/>
                </a:solidFill>
                <a:latin typeface="ＭＳ Ｐゴシック"/>
                <a:ea typeface="ＭＳ Ｐゴシック"/>
              </a:rPr>
              <a:t>・認知症サポーター</a:t>
            </a:r>
          </a:p>
          <a:p>
            <a:pPr defTabSz="430088" eaLnBrk="1" fontAlgn="auto" hangingPunct="1">
              <a:spcBef>
                <a:spcPts val="0"/>
              </a:spcBef>
              <a:spcAft>
                <a:spcPts val="0"/>
              </a:spcAft>
              <a:defRPr/>
            </a:pPr>
            <a:r>
              <a:rPr kumimoji="0" lang="ja-JP" altLang="en-US" sz="753" spc="-94" dirty="0">
                <a:solidFill>
                  <a:prstClr val="black"/>
                </a:solidFill>
                <a:latin typeface="ＭＳ Ｐゴシック"/>
                <a:ea typeface="ＭＳ Ｐゴシック"/>
              </a:rPr>
              <a:t>　（住民、商店会、金融機関、交通機関など）・</a:t>
            </a:r>
            <a:endParaRPr kumimoji="0" lang="en-US" altLang="ja-JP" sz="753" spc="-94" dirty="0">
              <a:solidFill>
                <a:prstClr val="black"/>
              </a:solidFill>
              <a:latin typeface="ＭＳ Ｐゴシック"/>
              <a:ea typeface="ＭＳ Ｐゴシック"/>
            </a:endParaRPr>
          </a:p>
          <a:p>
            <a:pPr defTabSz="430088" eaLnBrk="1" fontAlgn="auto" hangingPunct="1">
              <a:spcBef>
                <a:spcPts val="0"/>
              </a:spcBef>
              <a:spcAft>
                <a:spcPts val="0"/>
              </a:spcAft>
              <a:defRPr/>
            </a:pPr>
            <a:r>
              <a:rPr kumimoji="0" lang="ja-JP" altLang="en-US" sz="753" spc="-94" dirty="0">
                <a:solidFill>
                  <a:prstClr val="black"/>
                </a:solidFill>
                <a:latin typeface="ＭＳ Ｐゴシック"/>
                <a:ea typeface="ＭＳ Ｐゴシック"/>
              </a:rPr>
              <a:t>・見守り、</a:t>
            </a:r>
            <a:r>
              <a:rPr kumimoji="0" lang="en-US" altLang="ja-JP" sz="753" spc="-94" dirty="0">
                <a:solidFill>
                  <a:prstClr val="black"/>
                </a:solidFill>
                <a:latin typeface="ＭＳ Ｐゴシック"/>
                <a:ea typeface="ＭＳ Ｐゴシック"/>
              </a:rPr>
              <a:t>SOS</a:t>
            </a:r>
            <a:r>
              <a:rPr kumimoji="0" lang="ja-JP" altLang="en-US" sz="753" spc="-94" dirty="0">
                <a:solidFill>
                  <a:prstClr val="black"/>
                </a:solidFill>
                <a:latin typeface="ＭＳ Ｐゴシック"/>
                <a:ea typeface="ＭＳ Ｐゴシック"/>
              </a:rPr>
              <a:t>ネットワーク</a:t>
            </a:r>
          </a:p>
          <a:p>
            <a:pPr defTabSz="430088" eaLnBrk="1" fontAlgn="auto" hangingPunct="1">
              <a:spcBef>
                <a:spcPts val="0"/>
              </a:spcBef>
              <a:spcAft>
                <a:spcPts val="0"/>
              </a:spcAft>
              <a:defRPr/>
            </a:pPr>
            <a:r>
              <a:rPr kumimoji="0" lang="ja-JP" altLang="en-US" sz="753" spc="-94" dirty="0">
                <a:solidFill>
                  <a:prstClr val="black"/>
                </a:solidFill>
                <a:latin typeface="ＭＳ Ｐゴシック"/>
                <a:ea typeface="ＭＳ Ｐゴシック"/>
              </a:rPr>
              <a:t>・ボランティア　など</a:t>
            </a:r>
            <a:endParaRPr kumimoji="0" lang="en-US" altLang="ja-JP" sz="753" spc="-94" dirty="0">
              <a:solidFill>
                <a:prstClr val="black"/>
              </a:solidFill>
              <a:latin typeface="ＭＳ Ｐゴシック"/>
              <a:ea typeface="ＭＳ Ｐゴシック"/>
            </a:endParaRPr>
          </a:p>
        </p:txBody>
      </p:sp>
      <p:sp>
        <p:nvSpPr>
          <p:cNvPr id="43" name="テキスト ボックス 42"/>
          <p:cNvSpPr txBox="1"/>
          <p:nvPr/>
        </p:nvSpPr>
        <p:spPr>
          <a:xfrm>
            <a:off x="7087311" y="4136760"/>
            <a:ext cx="1175062" cy="302289"/>
          </a:xfrm>
          <a:prstGeom prst="rect">
            <a:avLst/>
          </a:prstGeom>
          <a:noFill/>
        </p:spPr>
        <p:txBody>
          <a:bodyPr wrap="square" lIns="86000" tIns="43003" rIns="86000" bIns="43003" rtlCol="0">
            <a:spAutoFit/>
          </a:bodyPr>
          <a:lstStyle/>
          <a:p>
            <a:pPr defTabSz="430088" eaLnBrk="1" fontAlgn="auto" hangingPunct="1">
              <a:spcBef>
                <a:spcPts val="0"/>
              </a:spcBef>
              <a:spcAft>
                <a:spcPts val="0"/>
              </a:spcAft>
              <a:defRPr/>
            </a:pPr>
            <a:r>
              <a:rPr kumimoji="0" lang="ja-JP" altLang="en-US" sz="1400" spc="-94" dirty="0">
                <a:solidFill>
                  <a:prstClr val="black"/>
                </a:solidFill>
                <a:latin typeface="BIZ UDPゴシック" panose="020B0400000000000000" pitchFamily="50" charset="-128"/>
                <a:ea typeface="BIZ UDPゴシック" panose="020B0400000000000000" pitchFamily="50" charset="-128"/>
              </a:rPr>
              <a:t> </a:t>
            </a:r>
            <a:r>
              <a:rPr kumimoji="0" lang="ja-JP" altLang="en-US" sz="1400" b="1" spc="-94" dirty="0">
                <a:solidFill>
                  <a:prstClr val="black"/>
                </a:solidFill>
                <a:latin typeface="BIZ UDPゴシック" panose="020B0400000000000000" pitchFamily="50" charset="-128"/>
                <a:ea typeface="BIZ UDPゴシック" panose="020B0400000000000000" pitchFamily="50" charset="-128"/>
              </a:rPr>
              <a:t>権利擁護</a:t>
            </a:r>
            <a:endParaRPr kumimoji="0" lang="en-US" altLang="ja-JP" sz="1400" b="1" spc="-94" dirty="0">
              <a:solidFill>
                <a:prstClr val="black"/>
              </a:solidFill>
              <a:latin typeface="BIZ UDPゴシック" panose="020B0400000000000000" pitchFamily="50" charset="-128"/>
              <a:ea typeface="BIZ UDPゴシック" panose="020B0400000000000000" pitchFamily="50" charset="-128"/>
            </a:endParaRPr>
          </a:p>
        </p:txBody>
      </p:sp>
      <p:sp>
        <p:nvSpPr>
          <p:cNvPr id="118" name="テキスト ボックス 117"/>
          <p:cNvSpPr txBox="1"/>
          <p:nvPr/>
        </p:nvSpPr>
        <p:spPr>
          <a:xfrm>
            <a:off x="6767198" y="4389677"/>
            <a:ext cx="2112510" cy="217134"/>
          </a:xfrm>
          <a:prstGeom prst="rect">
            <a:avLst/>
          </a:prstGeom>
          <a:noFill/>
        </p:spPr>
        <p:txBody>
          <a:bodyPr wrap="square" lIns="86000" tIns="43003" rIns="86000" bIns="43003" rtlCol="0">
            <a:spAutoFit/>
          </a:bodyPr>
          <a:lstStyle/>
          <a:p>
            <a:pPr defTabSz="430088" eaLnBrk="1" fontAlgn="auto" hangingPunct="1">
              <a:spcBef>
                <a:spcPts val="0"/>
              </a:spcBef>
              <a:spcAft>
                <a:spcPts val="0"/>
              </a:spcAft>
              <a:defRPr/>
            </a:pPr>
            <a:r>
              <a:rPr kumimoji="0" lang="ja-JP" altLang="en-US" sz="847" spc="-94" dirty="0">
                <a:solidFill>
                  <a:prstClr val="black"/>
                </a:solidFill>
                <a:latin typeface="ＭＳ Ｐゴシック"/>
                <a:ea typeface="ＭＳ Ｐゴシック"/>
              </a:rPr>
              <a:t>（日常生活自立支援事業、成年後見制度　等）</a:t>
            </a:r>
            <a:endParaRPr kumimoji="0" lang="en-US" altLang="ja-JP" sz="847" spc="-94" dirty="0">
              <a:solidFill>
                <a:prstClr val="black"/>
              </a:solidFill>
              <a:latin typeface="ＭＳ Ｐゴシック"/>
              <a:ea typeface="ＭＳ Ｐゴシック"/>
            </a:endParaRPr>
          </a:p>
        </p:txBody>
      </p:sp>
      <p:sp>
        <p:nvSpPr>
          <p:cNvPr id="120" name="円/楕円 119"/>
          <p:cNvSpPr/>
          <p:nvPr/>
        </p:nvSpPr>
        <p:spPr>
          <a:xfrm>
            <a:off x="7573360" y="4741353"/>
            <a:ext cx="1205852" cy="657726"/>
          </a:xfrm>
          <a:prstGeom prst="ellipse">
            <a:avLst/>
          </a:prstGeom>
        </p:spPr>
        <p:style>
          <a:lnRef idx="1">
            <a:schemeClr val="dk1"/>
          </a:lnRef>
          <a:fillRef idx="2">
            <a:schemeClr val="dk1"/>
          </a:fillRef>
          <a:effectRef idx="1">
            <a:schemeClr val="dk1"/>
          </a:effectRef>
          <a:fontRef idx="minor">
            <a:schemeClr val="dk1"/>
          </a:fontRef>
        </p:style>
        <p:txBody>
          <a:bodyPr lIns="86000" tIns="43003" rIns="86000" bIns="43003" rtlCol="0" anchor="ctr"/>
          <a:lstStyle/>
          <a:p>
            <a:pPr defTabSz="430088" eaLnBrk="1" fontAlgn="auto" hangingPunct="1">
              <a:spcBef>
                <a:spcPts val="0"/>
              </a:spcBef>
              <a:spcAft>
                <a:spcPts val="0"/>
              </a:spcAft>
              <a:defRPr/>
            </a:pPr>
            <a:endParaRPr kumimoji="0" lang="ja-JP" altLang="en-US" sz="1693" spc="-94" dirty="0">
              <a:solidFill>
                <a:prstClr val="black"/>
              </a:solidFill>
              <a:ea typeface="ＭＳ Ｐゴシック" panose="020B0600070205080204" pitchFamily="50" charset="-128"/>
            </a:endParaRPr>
          </a:p>
        </p:txBody>
      </p:sp>
      <p:sp>
        <p:nvSpPr>
          <p:cNvPr id="119" name="円/楕円 118"/>
          <p:cNvSpPr/>
          <p:nvPr/>
        </p:nvSpPr>
        <p:spPr>
          <a:xfrm>
            <a:off x="6823582" y="4741353"/>
            <a:ext cx="1205852" cy="681676"/>
          </a:xfrm>
          <a:prstGeom prst="ellipse">
            <a:avLst/>
          </a:prstGeom>
        </p:spPr>
        <p:style>
          <a:lnRef idx="1">
            <a:schemeClr val="dk1"/>
          </a:lnRef>
          <a:fillRef idx="2">
            <a:schemeClr val="dk1"/>
          </a:fillRef>
          <a:effectRef idx="1">
            <a:schemeClr val="dk1"/>
          </a:effectRef>
          <a:fontRef idx="minor">
            <a:schemeClr val="dk1"/>
          </a:fontRef>
        </p:style>
        <p:txBody>
          <a:bodyPr lIns="86000" tIns="43003" rIns="86000" bIns="43003" rtlCol="0" anchor="ctr"/>
          <a:lstStyle/>
          <a:p>
            <a:pPr defTabSz="430088" eaLnBrk="1" fontAlgn="auto" hangingPunct="1">
              <a:spcBef>
                <a:spcPts val="0"/>
              </a:spcBef>
              <a:spcAft>
                <a:spcPts val="0"/>
              </a:spcAft>
              <a:defRPr/>
            </a:pPr>
            <a:endParaRPr kumimoji="0" lang="ja-JP" altLang="en-US" sz="1693" spc="-94" dirty="0">
              <a:solidFill>
                <a:prstClr val="black"/>
              </a:solidFill>
              <a:ea typeface="ＭＳ Ｐゴシック" panose="020B0600070205080204" pitchFamily="50" charset="-128"/>
            </a:endParaRPr>
          </a:p>
        </p:txBody>
      </p:sp>
      <p:pic>
        <p:nvPicPr>
          <p:cNvPr id="111" name="Picture 10" descr="サラリーマンの会議のイラスト"/>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135667" y="4516950"/>
            <a:ext cx="625283" cy="726424"/>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20" descr="弁護士のイラスト"/>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8004914" y="4565984"/>
            <a:ext cx="318792" cy="644860"/>
          </a:xfrm>
          <a:prstGeom prst="rect">
            <a:avLst/>
          </a:prstGeom>
          <a:noFill/>
          <a:extLst>
            <a:ext uri="{909E8E84-426E-40DD-AFC4-6F175D3DCCD1}">
              <a14:hiddenFill xmlns:a14="http://schemas.microsoft.com/office/drawing/2010/main">
                <a:solidFill>
                  <a:srgbClr val="FFFFFF"/>
                </a:solidFill>
              </a14:hiddenFill>
            </a:ext>
          </a:extLst>
        </p:spPr>
      </p:pic>
      <p:sp>
        <p:nvSpPr>
          <p:cNvPr id="121" name="テキスト ボックス 120"/>
          <p:cNvSpPr txBox="1"/>
          <p:nvPr/>
        </p:nvSpPr>
        <p:spPr>
          <a:xfrm>
            <a:off x="7010610" y="5195868"/>
            <a:ext cx="1018830" cy="434442"/>
          </a:xfrm>
          <a:prstGeom prst="rect">
            <a:avLst/>
          </a:prstGeom>
          <a:noFill/>
        </p:spPr>
        <p:txBody>
          <a:bodyPr wrap="square" lIns="86000" tIns="43003" rIns="86000" bIns="43003" rtlCol="0">
            <a:spAutoFit/>
          </a:bodyPr>
          <a:lstStyle/>
          <a:p>
            <a:pPr defTabSz="430088" eaLnBrk="1" fontAlgn="auto" hangingPunct="1">
              <a:spcBef>
                <a:spcPts val="0"/>
              </a:spcBef>
              <a:spcAft>
                <a:spcPts val="0"/>
              </a:spcAft>
              <a:defRPr/>
            </a:pPr>
            <a:r>
              <a:rPr kumimoji="0" lang="ja-JP" altLang="en-US" sz="753" spc="-94" dirty="0">
                <a:solidFill>
                  <a:prstClr val="black"/>
                </a:solidFill>
                <a:latin typeface="ＭＳ Ｐゴシック"/>
                <a:ea typeface="ＭＳ Ｐゴシック"/>
              </a:rPr>
              <a:t>・社会福祉協議会</a:t>
            </a:r>
          </a:p>
          <a:p>
            <a:pPr defTabSz="430088" eaLnBrk="1" fontAlgn="auto" hangingPunct="1">
              <a:spcBef>
                <a:spcPts val="0"/>
              </a:spcBef>
              <a:spcAft>
                <a:spcPts val="0"/>
              </a:spcAft>
              <a:defRPr/>
            </a:pPr>
            <a:r>
              <a:rPr kumimoji="0" lang="ja-JP" altLang="en-US" sz="753" spc="-94" dirty="0">
                <a:solidFill>
                  <a:prstClr val="black"/>
                </a:solidFill>
                <a:latin typeface="ＭＳ Ｐゴシック"/>
                <a:ea typeface="ＭＳ Ｐゴシック"/>
              </a:rPr>
              <a:t>・成年後見支援センター</a:t>
            </a:r>
          </a:p>
          <a:p>
            <a:pPr defTabSz="430088" eaLnBrk="1" fontAlgn="auto" hangingPunct="1">
              <a:spcBef>
                <a:spcPts val="0"/>
              </a:spcBef>
              <a:spcAft>
                <a:spcPts val="0"/>
              </a:spcAft>
              <a:defRPr/>
            </a:pPr>
            <a:r>
              <a:rPr kumimoji="0" lang="ja-JP" altLang="en-US" sz="753" spc="-94" dirty="0">
                <a:solidFill>
                  <a:prstClr val="black"/>
                </a:solidFill>
                <a:latin typeface="ＭＳ Ｐゴシック"/>
                <a:ea typeface="ＭＳ Ｐゴシック"/>
              </a:rPr>
              <a:t>・リーガルサポート　など</a:t>
            </a:r>
            <a:endParaRPr kumimoji="0" lang="en-US" altLang="ja-JP" sz="753" spc="-94" dirty="0">
              <a:solidFill>
                <a:prstClr val="black"/>
              </a:solidFill>
              <a:latin typeface="ＭＳ Ｐゴシック"/>
              <a:ea typeface="ＭＳ Ｐゴシック"/>
            </a:endParaRPr>
          </a:p>
        </p:txBody>
      </p:sp>
      <p:sp>
        <p:nvSpPr>
          <p:cNvPr id="122" name="テキスト ボックス 121"/>
          <p:cNvSpPr txBox="1"/>
          <p:nvPr/>
        </p:nvSpPr>
        <p:spPr>
          <a:xfrm>
            <a:off x="8123084" y="5107904"/>
            <a:ext cx="700847" cy="434442"/>
          </a:xfrm>
          <a:prstGeom prst="rect">
            <a:avLst/>
          </a:prstGeom>
          <a:noFill/>
        </p:spPr>
        <p:txBody>
          <a:bodyPr wrap="square" lIns="86000" tIns="43003" rIns="86000" bIns="43003" rtlCol="0">
            <a:spAutoFit/>
          </a:bodyPr>
          <a:lstStyle/>
          <a:p>
            <a:pPr defTabSz="430088" eaLnBrk="1" fontAlgn="auto" hangingPunct="1">
              <a:spcBef>
                <a:spcPts val="0"/>
              </a:spcBef>
              <a:spcAft>
                <a:spcPts val="0"/>
              </a:spcAft>
              <a:defRPr/>
            </a:pPr>
            <a:r>
              <a:rPr kumimoji="0" lang="ja-JP" altLang="en-US" sz="753" spc="-94" dirty="0">
                <a:solidFill>
                  <a:prstClr val="black"/>
                </a:solidFill>
                <a:latin typeface="ＭＳ Ｐゴシック"/>
                <a:ea typeface="ＭＳ Ｐゴシック"/>
              </a:rPr>
              <a:t>・弁護士</a:t>
            </a:r>
          </a:p>
          <a:p>
            <a:pPr defTabSz="430088" eaLnBrk="1" fontAlgn="auto" hangingPunct="1">
              <a:spcBef>
                <a:spcPts val="0"/>
              </a:spcBef>
              <a:spcAft>
                <a:spcPts val="0"/>
              </a:spcAft>
              <a:defRPr/>
            </a:pPr>
            <a:r>
              <a:rPr kumimoji="0" lang="ja-JP" altLang="en-US" sz="753" spc="-94" dirty="0">
                <a:solidFill>
                  <a:prstClr val="black"/>
                </a:solidFill>
                <a:latin typeface="ＭＳ Ｐゴシック"/>
                <a:ea typeface="ＭＳ Ｐゴシック"/>
              </a:rPr>
              <a:t>・司法書士</a:t>
            </a:r>
          </a:p>
          <a:p>
            <a:pPr defTabSz="430088" eaLnBrk="1" fontAlgn="auto" hangingPunct="1">
              <a:spcBef>
                <a:spcPts val="0"/>
              </a:spcBef>
              <a:spcAft>
                <a:spcPts val="0"/>
              </a:spcAft>
              <a:defRPr/>
            </a:pPr>
            <a:r>
              <a:rPr kumimoji="0" lang="ja-JP" altLang="en-US" sz="753" spc="-94" dirty="0">
                <a:solidFill>
                  <a:prstClr val="black"/>
                </a:solidFill>
                <a:latin typeface="ＭＳ Ｐゴシック"/>
                <a:ea typeface="ＭＳ Ｐゴシック"/>
              </a:rPr>
              <a:t>・裁判所　など</a:t>
            </a:r>
            <a:endParaRPr kumimoji="0" lang="en-US" altLang="ja-JP" sz="753" spc="-94" dirty="0">
              <a:solidFill>
                <a:prstClr val="black"/>
              </a:solidFill>
              <a:latin typeface="ＭＳ Ｐゴシック"/>
              <a:ea typeface="ＭＳ Ｐゴシック"/>
            </a:endParaRPr>
          </a:p>
        </p:txBody>
      </p:sp>
      <p:sp>
        <p:nvSpPr>
          <p:cNvPr id="74" name="テキスト ボックス 73"/>
          <p:cNvSpPr txBox="1"/>
          <p:nvPr/>
        </p:nvSpPr>
        <p:spPr>
          <a:xfrm>
            <a:off x="4425171" y="5010479"/>
            <a:ext cx="1518760" cy="302289"/>
          </a:xfrm>
          <a:prstGeom prst="rect">
            <a:avLst/>
          </a:prstGeom>
          <a:noFill/>
        </p:spPr>
        <p:txBody>
          <a:bodyPr wrap="square" lIns="86000" tIns="43003" rIns="86000" bIns="43003" rtlCol="0">
            <a:spAutoFit/>
          </a:bodyPr>
          <a:lstStyle/>
          <a:p>
            <a:pPr defTabSz="430088" eaLnBrk="1" fontAlgn="auto" hangingPunct="1">
              <a:spcBef>
                <a:spcPts val="0"/>
              </a:spcBef>
              <a:spcAft>
                <a:spcPts val="0"/>
              </a:spcAft>
              <a:defRPr/>
            </a:pPr>
            <a:r>
              <a:rPr kumimoji="0" lang="ja-JP" altLang="en-US" sz="1400" b="1" spc="-94" dirty="0">
                <a:solidFill>
                  <a:prstClr val="black"/>
                </a:solidFill>
                <a:latin typeface="BIZ UDPゴシック" panose="020B0400000000000000" pitchFamily="50" charset="-128"/>
                <a:ea typeface="BIZ UDPゴシック" panose="020B0400000000000000" pitchFamily="50" charset="-128"/>
              </a:rPr>
              <a:t>地域の支え合い</a:t>
            </a:r>
            <a:endParaRPr kumimoji="0" lang="en-US" altLang="ja-JP" sz="1400" b="1" spc="-94" dirty="0">
              <a:solidFill>
                <a:prstClr val="black"/>
              </a:solidFill>
              <a:latin typeface="BIZ UDPゴシック" panose="020B0400000000000000" pitchFamily="50" charset="-128"/>
              <a:ea typeface="BIZ UDPゴシック" panose="020B0400000000000000" pitchFamily="50" charset="-128"/>
            </a:endParaRPr>
          </a:p>
        </p:txBody>
      </p:sp>
      <p:sp>
        <p:nvSpPr>
          <p:cNvPr id="123" name="円/楕円 122"/>
          <p:cNvSpPr/>
          <p:nvPr/>
        </p:nvSpPr>
        <p:spPr>
          <a:xfrm>
            <a:off x="1320529" y="4769201"/>
            <a:ext cx="1205852" cy="681676"/>
          </a:xfrm>
          <a:prstGeom prst="ellipse">
            <a:avLst/>
          </a:prstGeom>
        </p:spPr>
        <p:style>
          <a:lnRef idx="1">
            <a:schemeClr val="accent5"/>
          </a:lnRef>
          <a:fillRef idx="2">
            <a:schemeClr val="accent5"/>
          </a:fillRef>
          <a:effectRef idx="1">
            <a:schemeClr val="accent5"/>
          </a:effectRef>
          <a:fontRef idx="minor">
            <a:schemeClr val="dk1"/>
          </a:fontRef>
        </p:style>
        <p:txBody>
          <a:bodyPr lIns="86000" tIns="43003" rIns="86000" bIns="43003" rtlCol="0" anchor="ctr"/>
          <a:lstStyle/>
          <a:p>
            <a:pPr defTabSz="430088" eaLnBrk="1" fontAlgn="auto" hangingPunct="1">
              <a:spcBef>
                <a:spcPts val="0"/>
              </a:spcBef>
              <a:spcAft>
                <a:spcPts val="0"/>
              </a:spcAft>
              <a:defRPr/>
            </a:pPr>
            <a:endParaRPr kumimoji="0" lang="ja-JP" altLang="en-US" sz="1693" spc="-94" dirty="0">
              <a:solidFill>
                <a:prstClr val="black"/>
              </a:solidFill>
              <a:ea typeface="ＭＳ Ｐゴシック" panose="020B0600070205080204" pitchFamily="50" charset="-128"/>
            </a:endParaRPr>
          </a:p>
        </p:txBody>
      </p:sp>
      <p:sp>
        <p:nvSpPr>
          <p:cNvPr id="124" name="円/楕円 123"/>
          <p:cNvSpPr/>
          <p:nvPr/>
        </p:nvSpPr>
        <p:spPr>
          <a:xfrm>
            <a:off x="2240639" y="4769201"/>
            <a:ext cx="1205852" cy="681676"/>
          </a:xfrm>
          <a:prstGeom prst="ellipse">
            <a:avLst/>
          </a:prstGeom>
        </p:spPr>
        <p:style>
          <a:lnRef idx="1">
            <a:schemeClr val="accent5"/>
          </a:lnRef>
          <a:fillRef idx="2">
            <a:schemeClr val="accent5"/>
          </a:fillRef>
          <a:effectRef idx="1">
            <a:schemeClr val="accent5"/>
          </a:effectRef>
          <a:fontRef idx="minor">
            <a:schemeClr val="dk1"/>
          </a:fontRef>
        </p:style>
        <p:txBody>
          <a:bodyPr lIns="86000" tIns="43003" rIns="86000" bIns="43003" rtlCol="0" anchor="ctr"/>
          <a:lstStyle/>
          <a:p>
            <a:pPr defTabSz="430088" eaLnBrk="1" fontAlgn="auto" hangingPunct="1">
              <a:spcBef>
                <a:spcPts val="0"/>
              </a:spcBef>
              <a:spcAft>
                <a:spcPts val="0"/>
              </a:spcAft>
              <a:defRPr/>
            </a:pPr>
            <a:endParaRPr kumimoji="0" lang="ja-JP" altLang="en-US" sz="1693" spc="-94" dirty="0">
              <a:solidFill>
                <a:prstClr val="black"/>
              </a:solidFill>
              <a:ea typeface="ＭＳ Ｐゴシック" panose="020B0600070205080204" pitchFamily="50" charset="-128"/>
            </a:endParaRPr>
          </a:p>
        </p:txBody>
      </p:sp>
      <p:pic>
        <p:nvPicPr>
          <p:cNvPr id="112" name="Picture 6" descr="http://4.bp.blogspot.com/-WMX1lVsfkSU/UYiN4_jzsXI/AAAAAAAARUw/BI1rc65Gwq4/s800/kaigi.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722309" y="4546606"/>
            <a:ext cx="599125" cy="696776"/>
          </a:xfrm>
          <a:prstGeom prst="rect">
            <a:avLst/>
          </a:prstGeom>
          <a:noFill/>
          <a:extLst>
            <a:ext uri="{909E8E84-426E-40DD-AFC4-6F175D3DCCD1}">
              <a14:hiddenFill xmlns:a14="http://schemas.microsoft.com/office/drawing/2010/main">
                <a:solidFill>
                  <a:srgbClr val="FFFFFF"/>
                </a:solidFill>
              </a14:hiddenFill>
            </a:ext>
          </a:extLst>
        </p:spPr>
      </p:pic>
      <p:sp>
        <p:nvSpPr>
          <p:cNvPr id="94" name="テキスト ボックス 93"/>
          <p:cNvSpPr txBox="1"/>
          <p:nvPr/>
        </p:nvSpPr>
        <p:spPr>
          <a:xfrm>
            <a:off x="2329635" y="5215534"/>
            <a:ext cx="1313098" cy="434442"/>
          </a:xfrm>
          <a:prstGeom prst="rect">
            <a:avLst/>
          </a:prstGeom>
          <a:noFill/>
        </p:spPr>
        <p:txBody>
          <a:bodyPr wrap="square" lIns="86000" tIns="43003" rIns="86000" bIns="43003" rtlCol="0">
            <a:spAutoFit/>
          </a:bodyPr>
          <a:lstStyle/>
          <a:p>
            <a:pPr defTabSz="430088" eaLnBrk="1" fontAlgn="auto" hangingPunct="1">
              <a:spcBef>
                <a:spcPts val="0"/>
              </a:spcBef>
              <a:spcAft>
                <a:spcPts val="0"/>
              </a:spcAft>
              <a:defRPr/>
            </a:pPr>
            <a:r>
              <a:rPr kumimoji="0" lang="ja-JP" altLang="en-US" sz="753" spc="-94" dirty="0">
                <a:solidFill>
                  <a:prstClr val="black"/>
                </a:solidFill>
                <a:latin typeface="ＭＳ Ｐゴシック"/>
                <a:ea typeface="ＭＳ Ｐゴシック"/>
              </a:rPr>
              <a:t>・地域包括支援センター</a:t>
            </a:r>
            <a:endParaRPr kumimoji="0" lang="en-US" altLang="ja-JP" sz="753" spc="-94" dirty="0">
              <a:solidFill>
                <a:prstClr val="black"/>
              </a:solidFill>
              <a:latin typeface="ＭＳ Ｐゴシック"/>
              <a:ea typeface="ＭＳ Ｐゴシック"/>
            </a:endParaRPr>
          </a:p>
          <a:p>
            <a:pPr defTabSz="430088" eaLnBrk="1" fontAlgn="auto" hangingPunct="1">
              <a:spcBef>
                <a:spcPts val="0"/>
              </a:spcBef>
              <a:spcAft>
                <a:spcPts val="0"/>
              </a:spcAft>
              <a:defRPr/>
            </a:pPr>
            <a:r>
              <a:rPr kumimoji="0" lang="ja-JP" altLang="en-US" sz="753" spc="-94" dirty="0">
                <a:solidFill>
                  <a:prstClr val="black"/>
                </a:solidFill>
                <a:latin typeface="ＭＳ Ｐゴシック"/>
                <a:ea typeface="ＭＳ Ｐゴシック"/>
              </a:rPr>
              <a:t>・ケアマネジャー</a:t>
            </a:r>
          </a:p>
          <a:p>
            <a:pPr defTabSz="430088" eaLnBrk="1" fontAlgn="auto" hangingPunct="1">
              <a:spcBef>
                <a:spcPts val="0"/>
              </a:spcBef>
              <a:spcAft>
                <a:spcPts val="0"/>
              </a:spcAft>
              <a:defRPr/>
            </a:pPr>
            <a:r>
              <a:rPr kumimoji="0" lang="ja-JP" altLang="en-US" sz="753" spc="-94" dirty="0">
                <a:solidFill>
                  <a:prstClr val="black"/>
                </a:solidFill>
                <a:latin typeface="ＭＳ Ｐゴシック"/>
                <a:ea typeface="ＭＳ Ｐゴシック"/>
              </a:rPr>
              <a:t>・認知症地域支援推進員　等</a:t>
            </a:r>
            <a:endParaRPr kumimoji="0" lang="en-US" altLang="ja-JP" sz="753" spc="-94" dirty="0">
              <a:solidFill>
                <a:prstClr val="black"/>
              </a:solidFill>
              <a:latin typeface="ＭＳ Ｐゴシック"/>
              <a:ea typeface="ＭＳ Ｐゴシック"/>
            </a:endParaRPr>
          </a:p>
        </p:txBody>
      </p:sp>
      <p:sp>
        <p:nvSpPr>
          <p:cNvPr id="73" name="テキスト ボックス 72"/>
          <p:cNvSpPr txBox="1"/>
          <p:nvPr/>
        </p:nvSpPr>
        <p:spPr>
          <a:xfrm>
            <a:off x="1182356" y="5080056"/>
            <a:ext cx="1326211" cy="434442"/>
          </a:xfrm>
          <a:prstGeom prst="rect">
            <a:avLst/>
          </a:prstGeom>
          <a:noFill/>
        </p:spPr>
        <p:txBody>
          <a:bodyPr wrap="square" lIns="86000" tIns="43003" rIns="86000" bIns="43003" rtlCol="0">
            <a:spAutoFit/>
          </a:bodyPr>
          <a:lstStyle/>
          <a:p>
            <a:pPr defTabSz="430088" eaLnBrk="1" fontAlgn="auto" hangingPunct="1">
              <a:spcBef>
                <a:spcPts val="0"/>
              </a:spcBef>
              <a:spcAft>
                <a:spcPts val="0"/>
              </a:spcAft>
              <a:defRPr/>
            </a:pPr>
            <a:r>
              <a:rPr kumimoji="0" lang="ja-JP" altLang="en-US" sz="753" spc="-94" dirty="0">
                <a:solidFill>
                  <a:prstClr val="black"/>
                </a:solidFill>
                <a:latin typeface="ＭＳ Ｐゴシック"/>
                <a:ea typeface="ＭＳ Ｐゴシック"/>
              </a:rPr>
              <a:t>・市町村（行政窓口）</a:t>
            </a:r>
            <a:endParaRPr kumimoji="0" lang="en-US" altLang="ja-JP" sz="753" spc="-94" dirty="0">
              <a:solidFill>
                <a:prstClr val="black"/>
              </a:solidFill>
              <a:latin typeface="ＭＳ Ｐゴシック"/>
              <a:ea typeface="ＭＳ Ｐゴシック"/>
            </a:endParaRPr>
          </a:p>
          <a:p>
            <a:pPr defTabSz="430088" eaLnBrk="1" fontAlgn="auto" hangingPunct="1">
              <a:spcBef>
                <a:spcPts val="0"/>
              </a:spcBef>
              <a:spcAft>
                <a:spcPts val="0"/>
              </a:spcAft>
              <a:defRPr/>
            </a:pPr>
            <a:r>
              <a:rPr kumimoji="0" lang="ja-JP" altLang="en-US" sz="753" spc="-94" dirty="0">
                <a:solidFill>
                  <a:prstClr val="black"/>
                </a:solidFill>
                <a:latin typeface="ＭＳ Ｐゴシック"/>
                <a:ea typeface="ＭＳ Ｐゴシック"/>
              </a:rPr>
              <a:t>・基幹相談支援センター（障害）</a:t>
            </a:r>
            <a:endParaRPr kumimoji="0" lang="en-US" altLang="ja-JP" sz="753" spc="-94" dirty="0">
              <a:solidFill>
                <a:prstClr val="black"/>
              </a:solidFill>
              <a:latin typeface="ＭＳ Ｐゴシック"/>
              <a:ea typeface="ＭＳ Ｐゴシック"/>
            </a:endParaRPr>
          </a:p>
          <a:p>
            <a:pPr defTabSz="430088" eaLnBrk="1" fontAlgn="auto" hangingPunct="1">
              <a:spcBef>
                <a:spcPts val="0"/>
              </a:spcBef>
              <a:spcAft>
                <a:spcPts val="0"/>
              </a:spcAft>
              <a:defRPr/>
            </a:pPr>
            <a:r>
              <a:rPr kumimoji="0" lang="ja-JP" altLang="en-US" sz="753" spc="-94" dirty="0">
                <a:solidFill>
                  <a:prstClr val="black"/>
                </a:solidFill>
                <a:latin typeface="ＭＳ Ｐゴシック"/>
                <a:ea typeface="ＭＳ Ｐゴシック"/>
              </a:rPr>
              <a:t>・地域生活支援拠点　等</a:t>
            </a:r>
            <a:endParaRPr kumimoji="0" lang="en-US" altLang="ja-JP" sz="753" spc="-94" dirty="0">
              <a:solidFill>
                <a:prstClr val="black"/>
              </a:solidFill>
              <a:latin typeface="ＭＳ Ｐゴシック"/>
              <a:ea typeface="ＭＳ Ｐゴシック"/>
            </a:endParaRPr>
          </a:p>
        </p:txBody>
      </p:sp>
      <p:sp>
        <p:nvSpPr>
          <p:cNvPr id="125" name="円/楕円 124"/>
          <p:cNvSpPr/>
          <p:nvPr/>
        </p:nvSpPr>
        <p:spPr>
          <a:xfrm>
            <a:off x="632720" y="5820782"/>
            <a:ext cx="1913627" cy="681676"/>
          </a:xfrm>
          <a:prstGeom prst="ellipse">
            <a:avLst/>
          </a:prstGeom>
        </p:spPr>
        <p:style>
          <a:lnRef idx="1">
            <a:schemeClr val="accent3"/>
          </a:lnRef>
          <a:fillRef idx="2">
            <a:schemeClr val="accent3"/>
          </a:fillRef>
          <a:effectRef idx="1">
            <a:schemeClr val="accent3"/>
          </a:effectRef>
          <a:fontRef idx="minor">
            <a:schemeClr val="dk1"/>
          </a:fontRef>
        </p:style>
        <p:txBody>
          <a:bodyPr lIns="86000" tIns="43003" rIns="86000" bIns="43003" rtlCol="0" anchor="ctr"/>
          <a:lstStyle/>
          <a:p>
            <a:pPr defTabSz="430088" eaLnBrk="1" fontAlgn="auto" hangingPunct="1">
              <a:spcBef>
                <a:spcPts val="0"/>
              </a:spcBef>
              <a:spcAft>
                <a:spcPts val="0"/>
              </a:spcAft>
              <a:defRPr/>
            </a:pPr>
            <a:endParaRPr kumimoji="0" lang="ja-JP" altLang="en-US" sz="1693" spc="-94" dirty="0">
              <a:solidFill>
                <a:prstClr val="black"/>
              </a:solidFill>
              <a:ea typeface="ＭＳ Ｐゴシック" panose="020B0600070205080204" pitchFamily="50" charset="-128"/>
            </a:endParaRPr>
          </a:p>
        </p:txBody>
      </p:sp>
      <p:pic>
        <p:nvPicPr>
          <p:cNvPr id="102" name="Picture 10" descr="相談・説明のイラスト"/>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896404" y="5767969"/>
            <a:ext cx="674695" cy="635900"/>
          </a:xfrm>
          <a:prstGeom prst="rect">
            <a:avLst/>
          </a:prstGeom>
          <a:noFill/>
          <a:extLst>
            <a:ext uri="{909E8E84-426E-40DD-AFC4-6F175D3DCCD1}">
              <a14:hiddenFill xmlns:a14="http://schemas.microsoft.com/office/drawing/2010/main">
                <a:solidFill>
                  <a:srgbClr val="FFFFFF"/>
                </a:solidFill>
              </a14:hiddenFill>
            </a:ext>
          </a:extLst>
        </p:spPr>
      </p:pic>
      <p:sp>
        <p:nvSpPr>
          <p:cNvPr id="87" name="テキスト ボックス 86"/>
          <p:cNvSpPr txBox="1"/>
          <p:nvPr/>
        </p:nvSpPr>
        <p:spPr>
          <a:xfrm>
            <a:off x="632720" y="5799119"/>
            <a:ext cx="1438151" cy="782036"/>
          </a:xfrm>
          <a:prstGeom prst="rect">
            <a:avLst/>
          </a:prstGeom>
          <a:noFill/>
        </p:spPr>
        <p:txBody>
          <a:bodyPr wrap="square" lIns="86000" tIns="43003" rIns="86000" bIns="43003" rtlCol="0">
            <a:spAutoFit/>
          </a:bodyPr>
          <a:lstStyle/>
          <a:p>
            <a:pPr defTabSz="430088" eaLnBrk="1" fontAlgn="auto" hangingPunct="1">
              <a:spcBef>
                <a:spcPts val="0"/>
              </a:spcBef>
              <a:spcAft>
                <a:spcPts val="0"/>
              </a:spcAft>
              <a:defRPr/>
            </a:pPr>
            <a:r>
              <a:rPr kumimoji="0" lang="ja-JP" altLang="en-US" sz="753" spc="-94" dirty="0">
                <a:solidFill>
                  <a:prstClr val="black"/>
                </a:solidFill>
                <a:latin typeface="ＭＳ Ｐゴシック"/>
                <a:ea typeface="ＭＳ Ｐゴシック"/>
              </a:rPr>
              <a:t>・若年性認知症コ－ディネーター</a:t>
            </a:r>
            <a:endParaRPr kumimoji="0" lang="en-US" altLang="ja-JP" sz="753" spc="-94" dirty="0">
              <a:solidFill>
                <a:prstClr val="black"/>
              </a:solidFill>
              <a:latin typeface="ＭＳ Ｐゴシック"/>
              <a:ea typeface="ＭＳ Ｐゴシック"/>
            </a:endParaRPr>
          </a:p>
          <a:p>
            <a:pPr defTabSz="430088" eaLnBrk="1" fontAlgn="auto" hangingPunct="1">
              <a:spcBef>
                <a:spcPts val="0"/>
              </a:spcBef>
              <a:spcAft>
                <a:spcPts val="0"/>
              </a:spcAft>
              <a:defRPr/>
            </a:pPr>
            <a:r>
              <a:rPr kumimoji="0" lang="ja-JP" altLang="en-US" sz="753" spc="-94" dirty="0">
                <a:solidFill>
                  <a:prstClr val="black"/>
                </a:solidFill>
                <a:latin typeface="ＭＳ Ｐゴシック"/>
                <a:ea typeface="ＭＳ Ｐゴシック"/>
              </a:rPr>
              <a:t>・精神保健福祉センター</a:t>
            </a:r>
            <a:endParaRPr kumimoji="0" lang="en-US" altLang="ja-JP" sz="753" spc="-94" dirty="0">
              <a:solidFill>
                <a:prstClr val="black"/>
              </a:solidFill>
              <a:latin typeface="ＭＳ Ｐゴシック"/>
              <a:ea typeface="ＭＳ Ｐゴシック"/>
            </a:endParaRPr>
          </a:p>
          <a:p>
            <a:pPr defTabSz="430088" eaLnBrk="1" fontAlgn="auto" hangingPunct="1">
              <a:spcBef>
                <a:spcPts val="0"/>
              </a:spcBef>
              <a:spcAft>
                <a:spcPts val="0"/>
              </a:spcAft>
              <a:defRPr/>
            </a:pPr>
            <a:r>
              <a:rPr kumimoji="0" lang="ja-JP" altLang="en-US" sz="753" spc="-94" dirty="0">
                <a:solidFill>
                  <a:prstClr val="black"/>
                </a:solidFill>
                <a:latin typeface="ＭＳ Ｐゴシック"/>
                <a:ea typeface="ＭＳ Ｐゴシック"/>
              </a:rPr>
              <a:t>・障害者就業・生活支援センター</a:t>
            </a:r>
            <a:endParaRPr kumimoji="0" lang="en-US" altLang="ja-JP" sz="753" spc="-94" dirty="0">
              <a:solidFill>
                <a:prstClr val="black"/>
              </a:solidFill>
              <a:latin typeface="ＭＳ Ｐゴシック"/>
              <a:ea typeface="ＭＳ Ｐゴシック"/>
            </a:endParaRPr>
          </a:p>
          <a:p>
            <a:pPr defTabSz="430088" eaLnBrk="1" fontAlgn="auto" hangingPunct="1">
              <a:spcBef>
                <a:spcPts val="0"/>
              </a:spcBef>
              <a:spcAft>
                <a:spcPts val="0"/>
              </a:spcAft>
              <a:defRPr/>
            </a:pPr>
            <a:r>
              <a:rPr kumimoji="0" lang="ja-JP" altLang="en-US" sz="753" spc="-94" dirty="0">
                <a:solidFill>
                  <a:prstClr val="black"/>
                </a:solidFill>
                <a:latin typeface="ＭＳ Ｐゴシック"/>
                <a:ea typeface="ＭＳ Ｐゴシック"/>
              </a:rPr>
              <a:t>・ハローワーク　</a:t>
            </a:r>
          </a:p>
          <a:p>
            <a:pPr defTabSz="430088" eaLnBrk="1" fontAlgn="auto" hangingPunct="1">
              <a:spcBef>
                <a:spcPts val="0"/>
              </a:spcBef>
              <a:spcAft>
                <a:spcPts val="0"/>
              </a:spcAft>
              <a:defRPr/>
            </a:pPr>
            <a:r>
              <a:rPr kumimoji="0" lang="ja-JP" altLang="en-US" sz="753" spc="-94" dirty="0">
                <a:solidFill>
                  <a:prstClr val="black"/>
                </a:solidFill>
                <a:latin typeface="ＭＳ Ｐゴシック"/>
                <a:ea typeface="ＭＳ Ｐゴシック"/>
              </a:rPr>
              <a:t>・企業</a:t>
            </a:r>
          </a:p>
          <a:p>
            <a:pPr defTabSz="430088" eaLnBrk="1" fontAlgn="auto" hangingPunct="1">
              <a:spcBef>
                <a:spcPts val="0"/>
              </a:spcBef>
              <a:spcAft>
                <a:spcPts val="0"/>
              </a:spcAft>
              <a:defRPr/>
            </a:pPr>
            <a:r>
              <a:rPr kumimoji="0" lang="ja-JP" altLang="en-US" sz="753" spc="-94" dirty="0">
                <a:solidFill>
                  <a:prstClr val="black"/>
                </a:solidFill>
                <a:latin typeface="ＭＳ Ｐゴシック"/>
                <a:ea typeface="ＭＳ Ｐゴシック"/>
              </a:rPr>
              <a:t>・ヒアサポート活動　等</a:t>
            </a:r>
            <a:endParaRPr kumimoji="0" lang="en-US" altLang="ja-JP" sz="753" spc="-94" dirty="0">
              <a:solidFill>
                <a:prstClr val="black"/>
              </a:solidFill>
              <a:latin typeface="ＭＳ Ｐゴシック"/>
              <a:ea typeface="ＭＳ Ｐゴシック"/>
            </a:endParaRPr>
          </a:p>
        </p:txBody>
      </p:sp>
      <p:sp>
        <p:nvSpPr>
          <p:cNvPr id="126" name="円/楕円 125"/>
          <p:cNvSpPr/>
          <p:nvPr/>
        </p:nvSpPr>
        <p:spPr>
          <a:xfrm>
            <a:off x="1413468" y="3619867"/>
            <a:ext cx="1608406" cy="1332843"/>
          </a:xfrm>
          <a:prstGeom prst="ellipse">
            <a:avLst/>
          </a:prstGeom>
          <a:solidFill>
            <a:schemeClr val="accent6">
              <a:tint val="50000"/>
              <a:satMod val="300000"/>
              <a:alpha val="33000"/>
            </a:schemeClr>
          </a:solidFill>
        </p:spPr>
        <p:style>
          <a:lnRef idx="1">
            <a:schemeClr val="accent6"/>
          </a:lnRef>
          <a:fillRef idx="2">
            <a:schemeClr val="accent6"/>
          </a:fillRef>
          <a:effectRef idx="1">
            <a:schemeClr val="accent6"/>
          </a:effectRef>
          <a:fontRef idx="minor">
            <a:schemeClr val="dk1"/>
          </a:fontRef>
        </p:style>
        <p:txBody>
          <a:bodyPr lIns="86000" tIns="43003" rIns="86000" bIns="43003" rtlCol="0" anchor="ctr"/>
          <a:lstStyle/>
          <a:p>
            <a:pPr defTabSz="430088" eaLnBrk="1" fontAlgn="auto" hangingPunct="1">
              <a:spcBef>
                <a:spcPts val="0"/>
              </a:spcBef>
              <a:spcAft>
                <a:spcPts val="0"/>
              </a:spcAft>
              <a:defRPr/>
            </a:pPr>
            <a:endParaRPr kumimoji="0" lang="ja-JP" altLang="en-US" sz="1693" spc="-94" dirty="0">
              <a:solidFill>
                <a:prstClr val="black"/>
              </a:solidFill>
              <a:ea typeface="ＭＳ Ｐゴシック" panose="020B0600070205080204" pitchFamily="50" charset="-128"/>
            </a:endParaRPr>
          </a:p>
        </p:txBody>
      </p:sp>
      <p:pic>
        <p:nvPicPr>
          <p:cNvPr id="91" name="Picture 14"/>
          <p:cNvPicPr>
            <a:picLocks noChangeArrowheads="1"/>
          </p:cNvPicPr>
          <p:nvPr/>
        </p:nvPicPr>
        <p:blipFill>
          <a:blip r:embed="rId26" cstate="print"/>
          <a:srcRect/>
          <a:stretch>
            <a:fillRect/>
          </a:stretch>
        </p:blipFill>
        <p:spPr bwMode="auto">
          <a:xfrm flipH="1">
            <a:off x="1820759" y="3924445"/>
            <a:ext cx="400881" cy="506064"/>
          </a:xfrm>
          <a:prstGeom prst="rect">
            <a:avLst/>
          </a:prstGeom>
          <a:noFill/>
          <a:ln w="25400">
            <a:noFill/>
            <a:prstDash val="sysDash"/>
            <a:miter lim="800000"/>
            <a:headEnd/>
            <a:tailEnd/>
          </a:ln>
          <a:effectLst/>
        </p:spPr>
      </p:pic>
      <p:pic>
        <p:nvPicPr>
          <p:cNvPr id="114" name="Picture 13" descr="http://4.bp.blogspot.com/-NzTc6DAUG1E/V0QnmI3mTWI/AAAAAAAA684/OgG0_PJiyBAFzfA2OtslLwNMZmo8AzmzwCLcB/s800/school_sansyamendan.png"/>
          <p:cNvPicPr>
            <a:picLocks noChangeAspect="1" noChangeArrowheads="1"/>
          </p:cNvPicPr>
          <p:nvPr/>
        </p:nvPicPr>
        <p:blipFill rotWithShape="1">
          <a:blip r:embed="rId27" cstate="print">
            <a:extLst>
              <a:ext uri="{28A0092B-C50C-407E-A947-70E740481C1C}">
                <a14:useLocalDpi xmlns:a14="http://schemas.microsoft.com/office/drawing/2010/main" val="0"/>
              </a:ext>
            </a:extLst>
          </a:blip>
          <a:srcRect l="68024" t="-3864" b="3864"/>
          <a:stretch/>
        </p:blipFill>
        <p:spPr bwMode="auto">
          <a:xfrm flipH="1">
            <a:off x="2092747" y="3820855"/>
            <a:ext cx="290767" cy="609651"/>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15" descr="http://3.bp.blogspot.com/-qg77VZduUQk/V2ub12BzJmI/AAAAAAAA7sk/6jW0yuZUngkXKin5Yp0HvUrmh8iBIwmlgCLcB/s800/houmon_shinryou_shifuku.pn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flipH="1">
            <a:off x="2223696" y="3893797"/>
            <a:ext cx="472454" cy="536717"/>
          </a:xfrm>
          <a:prstGeom prst="rect">
            <a:avLst/>
          </a:prstGeom>
          <a:noFill/>
          <a:extLst>
            <a:ext uri="{909E8E84-426E-40DD-AFC4-6F175D3DCCD1}">
              <a14:hiddenFill xmlns:a14="http://schemas.microsoft.com/office/drawing/2010/main">
                <a:solidFill>
                  <a:srgbClr val="FFFFFF"/>
                </a:solidFill>
              </a14:hiddenFill>
            </a:ext>
          </a:extLst>
        </p:spPr>
      </p:pic>
      <p:sp>
        <p:nvSpPr>
          <p:cNvPr id="49" name="テキスト ボックス 48"/>
          <p:cNvSpPr txBox="1"/>
          <p:nvPr/>
        </p:nvSpPr>
        <p:spPr>
          <a:xfrm>
            <a:off x="1579709" y="4387267"/>
            <a:ext cx="1313092" cy="202657"/>
          </a:xfrm>
          <a:prstGeom prst="rect">
            <a:avLst/>
          </a:prstGeom>
          <a:noFill/>
        </p:spPr>
        <p:txBody>
          <a:bodyPr wrap="square" lIns="86000" tIns="43003" rIns="86000" bIns="43003" rtlCol="0">
            <a:spAutoFit/>
          </a:bodyPr>
          <a:lstStyle/>
          <a:p>
            <a:pPr defTabSz="430088" eaLnBrk="1" fontAlgn="auto" hangingPunct="1">
              <a:spcBef>
                <a:spcPts val="0"/>
              </a:spcBef>
              <a:spcAft>
                <a:spcPts val="0"/>
              </a:spcAft>
              <a:defRPr/>
            </a:pPr>
            <a:r>
              <a:rPr kumimoji="0" lang="ja-JP" altLang="en-US" sz="753" spc="-94" dirty="0">
                <a:solidFill>
                  <a:prstClr val="black"/>
                </a:solidFill>
                <a:latin typeface="ＭＳ Ｐゴシック"/>
                <a:ea typeface="ＭＳ Ｐゴシック"/>
              </a:rPr>
              <a:t>認知症初期集中支援チーム</a:t>
            </a:r>
            <a:endParaRPr kumimoji="0" lang="en-US" altLang="ja-JP" sz="753" spc="-94" dirty="0">
              <a:solidFill>
                <a:prstClr val="black"/>
              </a:solidFill>
              <a:latin typeface="ＭＳ Ｐゴシック"/>
              <a:ea typeface="ＭＳ Ｐゴシック"/>
            </a:endParaRPr>
          </a:p>
        </p:txBody>
      </p:sp>
      <p:pic>
        <p:nvPicPr>
          <p:cNvPr id="86" name="図 85" descr="person_0290.wmf"/>
          <p:cNvPicPr>
            <a:picLocks noChangeAspect="1"/>
          </p:cNvPicPr>
          <p:nvPr/>
        </p:nvPicPr>
        <p:blipFill>
          <a:blip r:embed="rId29" cstate="print"/>
          <a:stretch>
            <a:fillRect/>
          </a:stretch>
        </p:blipFill>
        <p:spPr>
          <a:xfrm flipH="1">
            <a:off x="2396535" y="4633723"/>
            <a:ext cx="299616" cy="605700"/>
          </a:xfrm>
          <a:prstGeom prst="rect">
            <a:avLst/>
          </a:prstGeom>
        </p:spPr>
      </p:pic>
      <p:pic>
        <p:nvPicPr>
          <p:cNvPr id="66" name="図 65" descr="building03_cl2.wmf"/>
          <p:cNvPicPr>
            <a:picLocks noChangeAspect="1"/>
          </p:cNvPicPr>
          <p:nvPr/>
        </p:nvPicPr>
        <p:blipFill>
          <a:blip r:embed="rId30" cstate="print"/>
          <a:stretch>
            <a:fillRect/>
          </a:stretch>
        </p:blipFill>
        <p:spPr>
          <a:xfrm flipH="1">
            <a:off x="1508112" y="4645575"/>
            <a:ext cx="501936" cy="462329"/>
          </a:xfrm>
          <a:prstGeom prst="rect">
            <a:avLst/>
          </a:prstGeom>
        </p:spPr>
      </p:pic>
      <p:sp>
        <p:nvSpPr>
          <p:cNvPr id="60" name="正方形/長方形 59"/>
          <p:cNvSpPr/>
          <p:nvPr/>
        </p:nvSpPr>
        <p:spPr>
          <a:xfrm>
            <a:off x="1695700" y="3278942"/>
            <a:ext cx="1426678" cy="541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30088" eaLnBrk="1" fontAlgn="auto" hangingPunct="1">
              <a:spcBef>
                <a:spcPts val="0"/>
              </a:spcBef>
              <a:spcAft>
                <a:spcPts val="0"/>
              </a:spcAft>
              <a:defRPr/>
            </a:pPr>
            <a:r>
              <a:rPr kumimoji="0" lang="ja-JP" altLang="en-US" sz="753" spc="-94" dirty="0">
                <a:solidFill>
                  <a:prstClr val="black"/>
                </a:solidFill>
                <a:ea typeface="ＭＳ Ｐゴシック" panose="020B0600070205080204" pitchFamily="50" charset="-128"/>
              </a:rPr>
              <a:t>・専門医療機関</a:t>
            </a:r>
            <a:endParaRPr kumimoji="0" lang="en-US" altLang="ja-JP" sz="753" spc="-94" dirty="0">
              <a:solidFill>
                <a:prstClr val="black"/>
              </a:solidFill>
              <a:ea typeface="ＭＳ Ｐゴシック" panose="020B0600070205080204" pitchFamily="50" charset="-128"/>
            </a:endParaRPr>
          </a:p>
          <a:p>
            <a:pPr defTabSz="430088" eaLnBrk="1" fontAlgn="auto" hangingPunct="1">
              <a:spcBef>
                <a:spcPts val="0"/>
              </a:spcBef>
              <a:spcAft>
                <a:spcPts val="0"/>
              </a:spcAft>
              <a:defRPr/>
            </a:pPr>
            <a:r>
              <a:rPr kumimoji="0" lang="ja-JP" altLang="en-US" sz="753" spc="-94" dirty="0">
                <a:solidFill>
                  <a:prstClr val="black"/>
                </a:solidFill>
                <a:ea typeface="ＭＳ Ｐゴシック" panose="020B0600070205080204" pitchFamily="50" charset="-128"/>
              </a:rPr>
              <a:t>（認知症疾患医療センター等）</a:t>
            </a:r>
            <a:endParaRPr kumimoji="0" lang="en-US" altLang="ja-JP" sz="753" spc="-94" dirty="0">
              <a:solidFill>
                <a:prstClr val="black"/>
              </a:solidFill>
              <a:ea typeface="ＭＳ Ｐゴシック" panose="020B0600070205080204" pitchFamily="50" charset="-128"/>
            </a:endParaRPr>
          </a:p>
          <a:p>
            <a:pPr defTabSz="430088" eaLnBrk="1" fontAlgn="auto" hangingPunct="1">
              <a:spcBef>
                <a:spcPts val="0"/>
              </a:spcBef>
              <a:spcAft>
                <a:spcPts val="0"/>
              </a:spcAft>
              <a:defRPr/>
            </a:pPr>
            <a:r>
              <a:rPr kumimoji="0" lang="ja-JP" altLang="en-US" sz="753" spc="-94" dirty="0">
                <a:solidFill>
                  <a:prstClr val="black"/>
                </a:solidFill>
                <a:ea typeface="ＭＳ Ｐゴシック" panose="020B0600070205080204" pitchFamily="50" charset="-128"/>
              </a:rPr>
              <a:t>・認知症サポート医</a:t>
            </a:r>
            <a:endParaRPr kumimoji="0" lang="en-US" altLang="ja-JP" sz="753" spc="-94" dirty="0">
              <a:solidFill>
                <a:prstClr val="black"/>
              </a:solidFill>
              <a:ea typeface="ＭＳ Ｐゴシック" panose="020B0600070205080204" pitchFamily="50" charset="-128"/>
            </a:endParaRPr>
          </a:p>
        </p:txBody>
      </p:sp>
      <p:pic>
        <p:nvPicPr>
          <p:cNvPr id="129" name="図 128"/>
          <p:cNvPicPr>
            <a:picLocks noChangeAspect="1"/>
          </p:cNvPicPr>
          <p:nvPr/>
        </p:nvPicPr>
        <p:blipFill>
          <a:blip r:embed="rId31" cstate="print">
            <a:extLst>
              <a:ext uri="{BEBA8EAE-BF5A-486C-A8C5-ECC9F3942E4B}">
                <a14:imgProps xmlns:a14="http://schemas.microsoft.com/office/drawing/2010/main">
                  <a14:imgLayer r:embed="rId32">
                    <a14:imgEffect>
                      <a14:backgroundRemoval t="0" b="100000" l="0" r="100000">
                        <a14:foregroundMark x1="90347" y1="93814" x2="90347" y2="93814"/>
                        <a14:foregroundMark x1="91506" y1="89691" x2="91506" y2="89691"/>
                        <a14:foregroundMark x1="92278" y1="83505" x2="92278" y2="83505"/>
                        <a14:foregroundMark x1="92278" y1="81959" x2="92278" y2="81959"/>
                        <a14:foregroundMark x1="96525" y1="80928" x2="96525" y2="80928"/>
                        <a14:foregroundMark x1="96525" y1="80928" x2="96525" y2="80928"/>
                        <a14:foregroundMark x1="90347" y1="83505" x2="90347" y2="83505"/>
                      </a14:backgroundRemoval>
                    </a14:imgEffect>
                  </a14:imgLayer>
                </a14:imgProps>
              </a:ext>
              <a:ext uri="{28A0092B-C50C-407E-A947-70E740481C1C}">
                <a14:useLocalDpi xmlns:a14="http://schemas.microsoft.com/office/drawing/2010/main" val="0"/>
              </a:ext>
            </a:extLst>
          </a:blip>
          <a:stretch>
            <a:fillRect/>
          </a:stretch>
        </p:blipFill>
        <p:spPr>
          <a:xfrm>
            <a:off x="3171272" y="5832756"/>
            <a:ext cx="415865" cy="311497"/>
          </a:xfrm>
          <a:prstGeom prst="rect">
            <a:avLst/>
          </a:prstGeom>
        </p:spPr>
      </p:pic>
      <p:sp>
        <p:nvSpPr>
          <p:cNvPr id="127" name="テキスト ボックス 126">
            <a:extLst>
              <a:ext uri="{FF2B5EF4-FFF2-40B4-BE49-F238E27FC236}">
                <a16:creationId xmlns:a16="http://schemas.microsoft.com/office/drawing/2014/main" id="{B9502400-BA6D-45A1-BA9C-E48FBC5A8BBF}"/>
              </a:ext>
            </a:extLst>
          </p:cNvPr>
          <p:cNvSpPr txBox="1"/>
          <p:nvPr/>
        </p:nvSpPr>
        <p:spPr>
          <a:xfrm>
            <a:off x="247241" y="83026"/>
            <a:ext cx="8576690" cy="584775"/>
          </a:xfrm>
          <a:prstGeom prst="rect">
            <a:avLst/>
          </a:prstGeom>
          <a:noFill/>
          <a:ln>
            <a:noFill/>
          </a:ln>
        </p:spPr>
        <p:txBody>
          <a:bodyPr wrap="square" rtlCol="0" anchor="ctr">
            <a:spAutoFit/>
          </a:bodyPr>
          <a:lstStyle/>
          <a:p>
            <a:pPr algn="ctr" defTabSz="644809" eaLnBrk="1" fontAlgn="auto" hangingPunct="1">
              <a:spcBef>
                <a:spcPts val="0"/>
              </a:spcBef>
              <a:spcAft>
                <a:spcPts val="0"/>
              </a:spcAft>
              <a:defRPr/>
            </a:pPr>
            <a:r>
              <a:rPr kumimoji="0" lang="ja-JP" altLang="en-US" sz="3200" b="1" dirty="0">
                <a:solidFill>
                  <a:prstClr val="white"/>
                </a:solidFill>
                <a:latin typeface="BIZ UDPゴシック" panose="020B0400000000000000" pitchFamily="50" charset="-128"/>
                <a:ea typeface="BIZ UDPゴシック" panose="020B0400000000000000" pitchFamily="50" charset="-128"/>
              </a:rPr>
              <a:t>認知症施策の推進について</a:t>
            </a:r>
          </a:p>
        </p:txBody>
      </p:sp>
      <p:sp>
        <p:nvSpPr>
          <p:cNvPr id="7" name="角丸四角形 6"/>
          <p:cNvSpPr/>
          <p:nvPr/>
        </p:nvSpPr>
        <p:spPr>
          <a:xfrm>
            <a:off x="347870" y="1054265"/>
            <a:ext cx="8531838" cy="1468732"/>
          </a:xfrm>
          <a:prstGeom prst="roundRect">
            <a:avLst>
              <a:gd name="adj" fmla="val 50000"/>
            </a:avLst>
          </a:prstGeom>
          <a:solidFill>
            <a:srgbClr val="EAB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テキスト ボックス 4"/>
          <p:cNvSpPr txBox="1"/>
          <p:nvPr/>
        </p:nvSpPr>
        <p:spPr>
          <a:xfrm>
            <a:off x="786810" y="1116213"/>
            <a:ext cx="7846828" cy="1384995"/>
          </a:xfrm>
          <a:prstGeom prst="rect">
            <a:avLst/>
          </a:prstGeom>
          <a:noFill/>
        </p:spPr>
        <p:txBody>
          <a:bodyPr wrap="square" rtlCol="0">
            <a:spAutoFit/>
          </a:bodyPr>
          <a:lstStyle/>
          <a:p>
            <a:r>
              <a:rPr lang="ja-JP" altLang="en-US" sz="1400" dirty="0">
                <a:solidFill>
                  <a:prstClr val="black"/>
                </a:solidFill>
                <a:latin typeface="BIZ UDPゴシック" panose="020B0400000000000000" pitchFamily="50" charset="-128"/>
                <a:ea typeface="BIZ UDPゴシック" panose="020B0400000000000000" pitchFamily="50" charset="-128"/>
              </a:rPr>
              <a:t>○　高齢化の進展に伴い、団塊の世代が７５歳以上となる２０２５年には、認知症の人は約７００万人</a:t>
            </a:r>
            <a:endParaRPr lang="en-US" altLang="ja-JP" sz="1400" dirty="0">
              <a:solidFill>
                <a:prstClr val="black"/>
              </a:solidFill>
              <a:latin typeface="BIZ UDPゴシック" panose="020B0400000000000000" pitchFamily="50" charset="-128"/>
              <a:ea typeface="BIZ UDPゴシック" panose="020B0400000000000000" pitchFamily="50" charset="-128"/>
            </a:endParaRPr>
          </a:p>
          <a:p>
            <a:r>
              <a:rPr lang="ja-JP" altLang="en-US" sz="1400" dirty="0">
                <a:solidFill>
                  <a:prstClr val="black"/>
                </a:solidFill>
                <a:latin typeface="BIZ UDPゴシック" panose="020B0400000000000000" pitchFamily="50" charset="-128"/>
                <a:ea typeface="BIZ UDPゴシック" panose="020B0400000000000000" pitchFamily="50" charset="-128"/>
              </a:rPr>
              <a:t>     （６５歳以上高齢者の約５人に１人）となる見込み。</a:t>
            </a:r>
          </a:p>
          <a:p>
            <a:r>
              <a:rPr lang="ja-JP" altLang="en-US" sz="1400" dirty="0">
                <a:solidFill>
                  <a:prstClr val="black"/>
                </a:solidFill>
                <a:latin typeface="BIZ UDPゴシック" panose="020B0400000000000000" pitchFamily="50" charset="-128"/>
                <a:ea typeface="BIZ UDPゴシック" panose="020B0400000000000000" pitchFamily="50" charset="-128"/>
              </a:rPr>
              <a:t>○　認知症の人を単に支えられる側と考えるのではなく、認知症の人が認知症とともによりよく</a:t>
            </a:r>
            <a:endParaRPr lang="en-US" altLang="ja-JP" sz="1400" dirty="0">
              <a:solidFill>
                <a:prstClr val="black"/>
              </a:solidFill>
              <a:latin typeface="BIZ UDPゴシック" panose="020B0400000000000000" pitchFamily="50" charset="-128"/>
              <a:ea typeface="BIZ UDPゴシック" panose="020B0400000000000000" pitchFamily="50" charset="-128"/>
            </a:endParaRPr>
          </a:p>
          <a:p>
            <a:r>
              <a:rPr lang="ja-JP" altLang="en-US" sz="1400" dirty="0">
                <a:solidFill>
                  <a:prstClr val="black"/>
                </a:solidFill>
                <a:latin typeface="BIZ UDPゴシック" panose="020B0400000000000000" pitchFamily="50" charset="-128"/>
                <a:ea typeface="BIZ UDPゴシック" panose="020B0400000000000000" pitchFamily="50" charset="-128"/>
              </a:rPr>
              <a:t>     生きていくことができるような環境整備が必要。</a:t>
            </a:r>
          </a:p>
          <a:p>
            <a:r>
              <a:rPr lang="ja-JP" altLang="en-US" sz="1400" dirty="0">
                <a:solidFill>
                  <a:prstClr val="black"/>
                </a:solidFill>
                <a:latin typeface="BIZ UDPゴシック" panose="020B0400000000000000" pitchFamily="50" charset="-128"/>
                <a:ea typeface="BIZ UDPゴシック" panose="020B0400000000000000" pitchFamily="50" charset="-128"/>
              </a:rPr>
              <a:t>○　２０２５年に向け、認知症の人の意思が尊重され、できる限り住み慣れた地域のよい環境で自分</a:t>
            </a:r>
            <a:endParaRPr lang="en-US" altLang="ja-JP" sz="1400" dirty="0">
              <a:solidFill>
                <a:prstClr val="black"/>
              </a:solidFill>
              <a:latin typeface="BIZ UDPゴシック" panose="020B0400000000000000" pitchFamily="50" charset="-128"/>
              <a:ea typeface="BIZ UDPゴシック" panose="020B0400000000000000" pitchFamily="50" charset="-128"/>
            </a:endParaRPr>
          </a:p>
          <a:p>
            <a:r>
              <a:rPr lang="ja-JP" altLang="en-US" sz="1400" dirty="0">
                <a:solidFill>
                  <a:prstClr val="black"/>
                </a:solidFill>
                <a:latin typeface="BIZ UDPゴシック" panose="020B0400000000000000" pitchFamily="50" charset="-128"/>
                <a:ea typeface="BIZ UDPゴシック" panose="020B0400000000000000" pitchFamily="50" charset="-128"/>
              </a:rPr>
              <a:t>     らしく暮らし続けることができる社会の実現を目指す。</a:t>
            </a:r>
          </a:p>
        </p:txBody>
      </p:sp>
      <p:sp>
        <p:nvSpPr>
          <p:cNvPr id="93" name="テキスト ボックス 92">
            <a:extLst>
              <a:ext uri="{FF2B5EF4-FFF2-40B4-BE49-F238E27FC236}">
                <a16:creationId xmlns:a16="http://schemas.microsoft.com/office/drawing/2014/main" id="{7D8B5EAB-D574-4DF2-A8FE-C7DCFE28274A}"/>
              </a:ext>
            </a:extLst>
          </p:cNvPr>
          <p:cNvSpPr txBox="1"/>
          <p:nvPr/>
        </p:nvSpPr>
        <p:spPr>
          <a:xfrm>
            <a:off x="-1" y="710695"/>
            <a:ext cx="1643744" cy="338554"/>
          </a:xfrm>
          <a:prstGeom prst="rect">
            <a:avLst/>
          </a:prstGeom>
          <a:noFill/>
          <a:ln w="25400">
            <a:noFill/>
          </a:ln>
        </p:spPr>
        <p:txBody>
          <a:bodyPr wrap="square">
            <a:spAutoFit/>
          </a:bodyPr>
          <a:lstStyle/>
          <a:p>
            <a:pPr algn="ctr"/>
            <a:r>
              <a:rPr lang="en-US" altLang="ja-JP" sz="1600" b="1" dirty="0">
                <a:solidFill>
                  <a:prstClr val="black"/>
                </a:solidFill>
                <a:latin typeface="BIZ UDPゴシック" panose="020B0400000000000000" pitchFamily="50" charset="-128"/>
                <a:ea typeface="BIZ UDPゴシック" panose="020B0400000000000000" pitchFamily="50" charset="-128"/>
              </a:rPr>
              <a:t>〔</a:t>
            </a:r>
            <a:r>
              <a:rPr lang="ja-JP" altLang="en-US" sz="1600" b="1" dirty="0">
                <a:solidFill>
                  <a:prstClr val="black"/>
                </a:solidFill>
                <a:latin typeface="BIZ UDPゴシック" panose="020B0400000000000000" pitchFamily="50" charset="-128"/>
                <a:ea typeface="BIZ UDPゴシック" panose="020B0400000000000000" pitchFamily="50" charset="-128"/>
              </a:rPr>
              <a:t>歯・薬 追補 </a:t>
            </a:r>
            <a:r>
              <a:rPr lang="en-US" altLang="ja-JP" sz="1600" b="1" dirty="0">
                <a:solidFill>
                  <a:prstClr val="black"/>
                </a:solidFill>
                <a:latin typeface="BIZ UDPゴシック" panose="020B0400000000000000" pitchFamily="50" charset="-128"/>
                <a:ea typeface="BIZ UDPゴシック" panose="020B0400000000000000" pitchFamily="50" charset="-128"/>
              </a:rPr>
              <a:t>2〕</a:t>
            </a:r>
            <a:endParaRPr lang="ja-JP" altLang="en-US" sz="1600" b="1"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22259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gradFill flip="none" rotWithShape="1">
            <a:gsLst>
              <a:gs pos="20000">
                <a:srgbClr val="39837F"/>
              </a:gs>
              <a:gs pos="45000">
                <a:srgbClr val="39837F"/>
              </a:gs>
              <a:gs pos="55000">
                <a:srgbClr val="89743F"/>
              </a:gs>
              <a:gs pos="83000">
                <a:srgbClr val="89743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endParaRPr>
          </a:p>
        </p:txBody>
      </p:sp>
      <p:sp>
        <p:nvSpPr>
          <p:cNvPr id="16" name="角丸四角形 15"/>
          <p:cNvSpPr/>
          <p:nvPr/>
        </p:nvSpPr>
        <p:spPr>
          <a:xfrm>
            <a:off x="1362323" y="3725854"/>
            <a:ext cx="6660579" cy="434666"/>
          </a:xfrm>
          <a:prstGeom prst="roundRect">
            <a:avLst>
              <a:gd name="adj" fmla="val 50000"/>
            </a:avLst>
          </a:prstGeom>
          <a:solidFill>
            <a:srgbClr val="924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lnSpc>
                <a:spcPts val="2000"/>
              </a:lnSpc>
              <a:defRPr/>
            </a:pPr>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a:t>
            </a:r>
            <a:endParaRPr lang="en-US" altLang="ja-JP"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2" name="角丸四角形 11"/>
          <p:cNvSpPr/>
          <p:nvPr/>
        </p:nvSpPr>
        <p:spPr>
          <a:xfrm>
            <a:off x="1362323" y="3180141"/>
            <a:ext cx="6660579" cy="434666"/>
          </a:xfrm>
          <a:prstGeom prst="roundRect">
            <a:avLst>
              <a:gd name="adj" fmla="val 50000"/>
            </a:avLst>
          </a:prstGeom>
          <a:solidFill>
            <a:srgbClr val="924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lnSpc>
                <a:spcPts val="2000"/>
              </a:lnSpc>
              <a:defRPr/>
            </a:pPr>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a:t>
            </a:r>
            <a:endParaRPr lang="en-US" altLang="ja-JP"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4" name="角丸四角形 13"/>
          <p:cNvSpPr/>
          <p:nvPr/>
        </p:nvSpPr>
        <p:spPr>
          <a:xfrm>
            <a:off x="1362323" y="5826984"/>
            <a:ext cx="6660579" cy="478133"/>
          </a:xfrm>
          <a:prstGeom prst="roundRect">
            <a:avLst>
              <a:gd name="adj" fmla="val 50000"/>
            </a:avLst>
          </a:prstGeom>
          <a:solidFill>
            <a:srgbClr val="924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lnSpc>
                <a:spcPts val="2000"/>
              </a:lnSpc>
              <a:defRPr/>
            </a:pPr>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a:t>
            </a:r>
            <a:endParaRPr lang="en-US" altLang="ja-JP"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5" name="角丸四角形 14"/>
          <p:cNvSpPr/>
          <p:nvPr/>
        </p:nvSpPr>
        <p:spPr>
          <a:xfrm>
            <a:off x="1362322" y="5026263"/>
            <a:ext cx="6660579" cy="699674"/>
          </a:xfrm>
          <a:prstGeom prst="roundRect">
            <a:avLst>
              <a:gd name="adj" fmla="val 50000"/>
            </a:avLst>
          </a:prstGeom>
          <a:solidFill>
            <a:srgbClr val="924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lnSpc>
                <a:spcPts val="2000"/>
              </a:lnSpc>
              <a:defRPr/>
            </a:pPr>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a:t>
            </a:r>
            <a:endParaRPr lang="en-US" altLang="ja-JP"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1" name="角丸四角形 10"/>
          <p:cNvSpPr/>
          <p:nvPr/>
        </p:nvSpPr>
        <p:spPr>
          <a:xfrm>
            <a:off x="1362323" y="2644919"/>
            <a:ext cx="6660579" cy="434666"/>
          </a:xfrm>
          <a:prstGeom prst="roundRect">
            <a:avLst>
              <a:gd name="adj" fmla="val 50000"/>
            </a:avLst>
          </a:prstGeom>
          <a:solidFill>
            <a:srgbClr val="924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lnSpc>
                <a:spcPts val="2000"/>
              </a:lnSpc>
              <a:defRPr/>
            </a:pPr>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a:t>
            </a:r>
            <a:endParaRPr lang="en-US" altLang="ja-JP"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43" name="AutoShape 9" descr="50%"/>
          <p:cNvSpPr>
            <a:spLocks noChangeArrowheads="1"/>
          </p:cNvSpPr>
          <p:nvPr/>
        </p:nvSpPr>
        <p:spPr bwMode="auto">
          <a:xfrm>
            <a:off x="793308" y="2445256"/>
            <a:ext cx="397540" cy="3962153"/>
          </a:xfrm>
          <a:prstGeom prst="roundRect">
            <a:avLst>
              <a:gd name="adj" fmla="val 50000"/>
            </a:avLst>
          </a:prstGeom>
          <a:noFill/>
          <a:ln w="9525">
            <a:noFill/>
            <a:round/>
            <a:headEnd/>
            <a:tailEnd/>
          </a:ln>
        </p:spPr>
        <p:txBody>
          <a:bodyPr vert="eaVert" lIns="91334" tIns="45666" rIns="91334" bIns="45666" anchor="ctr"/>
          <a:lstStyle/>
          <a:p>
            <a:pPr algn="ctr" fontAlgn="auto">
              <a:spcBef>
                <a:spcPct val="20000"/>
              </a:spcBef>
              <a:spcAft>
                <a:spcPts val="0"/>
              </a:spcAft>
              <a:defRPr/>
            </a:pPr>
            <a:r>
              <a:rPr lang="ja-JP" altLang="en-US" sz="1800" b="1" dirty="0">
                <a:solidFill>
                  <a:srgbClr val="92403E"/>
                </a:solidFill>
                <a:latin typeface="BIZ UDPゴシック" panose="020B0400000000000000" pitchFamily="50" charset="-128"/>
                <a:ea typeface="BIZ UDPゴシック" panose="020B0400000000000000" pitchFamily="50" charset="-128"/>
                <a:cs typeface="Meiryo UI" panose="020B0604030504040204" pitchFamily="50" charset="-128"/>
              </a:rPr>
              <a:t>具体的な施策の５つの柱　</a:t>
            </a:r>
          </a:p>
        </p:txBody>
      </p:sp>
      <p:sp>
        <p:nvSpPr>
          <p:cNvPr id="10" name="テキスト ボックス 9"/>
          <p:cNvSpPr txBox="1"/>
          <p:nvPr/>
        </p:nvSpPr>
        <p:spPr>
          <a:xfrm>
            <a:off x="1514042" y="2698503"/>
            <a:ext cx="6919577" cy="3606115"/>
          </a:xfrm>
          <a:prstGeom prst="rect">
            <a:avLst/>
          </a:prstGeom>
          <a:noFill/>
          <a:ln cmpd="dbl">
            <a:noFill/>
          </a:ln>
        </p:spPr>
        <p:txBody>
          <a:bodyPr wrap="square" rtlCol="0">
            <a:spAutoFit/>
          </a:bodyPr>
          <a:lstStyle/>
          <a:p>
            <a:pPr marL="263525" indent="-263525">
              <a:lnSpc>
                <a:spcPts val="2400"/>
              </a:lnSpc>
              <a:spcBef>
                <a:spcPts val="600"/>
              </a:spcBef>
              <a:defRPr/>
            </a:pPr>
            <a:r>
              <a:rPr lang="ja-JP" altLang="en-US" sz="1800" b="1" dirty="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rPr>
              <a:t>① 普及啓発・本人発信支援</a:t>
            </a:r>
            <a:endParaRPr lang="en-US" altLang="ja-JP" sz="1800" b="1" dirty="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263525" indent="-263525">
              <a:lnSpc>
                <a:spcPts val="2400"/>
              </a:lnSpc>
              <a:spcBef>
                <a:spcPts val="1800"/>
              </a:spcBef>
              <a:defRPr/>
            </a:pPr>
            <a:r>
              <a:rPr lang="ja-JP" altLang="en-US" sz="1800" b="1" dirty="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rPr>
              <a:t>② 予防</a:t>
            </a:r>
            <a:endParaRPr lang="en-US" altLang="ja-JP" sz="1800" b="1" dirty="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263525" indent="-263525">
              <a:lnSpc>
                <a:spcPts val="2400"/>
              </a:lnSpc>
              <a:spcBef>
                <a:spcPts val="1800"/>
              </a:spcBef>
              <a:defRPr/>
            </a:pPr>
            <a:r>
              <a:rPr lang="ja-JP" altLang="en-US" sz="1800" b="1" dirty="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rPr>
              <a:t>③ 医療・ケア・介護サービス・介護者への支援</a:t>
            </a:r>
            <a:endParaRPr lang="en-US" altLang="ja-JP" sz="1800" b="1" dirty="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263525" indent="-263525">
              <a:lnSpc>
                <a:spcPts val="2400"/>
              </a:lnSpc>
              <a:spcBef>
                <a:spcPts val="1000"/>
              </a:spcBef>
              <a:defRPr/>
            </a:pPr>
            <a:r>
              <a:rPr lang="ja-JP" altLang="en-US" sz="1700" b="1" dirty="0">
                <a:solidFill>
                  <a:srgbClr val="92403E"/>
                </a:solidFill>
                <a:latin typeface="BIZ UDPゴシック" panose="020B0400000000000000" pitchFamily="50" charset="-128"/>
                <a:ea typeface="BIZ UDPゴシック" panose="020B0400000000000000" pitchFamily="50" charset="-128"/>
                <a:cs typeface="Meiryo UI" panose="020B0604030504040204" pitchFamily="50" charset="-128"/>
              </a:rPr>
              <a:t>     ▶▶早期発見・早期対応、医療体制の整備</a:t>
            </a:r>
            <a:endParaRPr lang="en-US" altLang="ja-JP" sz="1700" b="1" dirty="0">
              <a:solidFill>
                <a:srgbClr val="92403E"/>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263525" indent="-263525">
              <a:lnSpc>
                <a:spcPts val="2400"/>
              </a:lnSpc>
              <a:spcBef>
                <a:spcPts val="300"/>
              </a:spcBef>
              <a:defRPr/>
            </a:pPr>
            <a:r>
              <a:rPr lang="ja-JP" altLang="en-US" sz="1700" b="1" dirty="0">
                <a:solidFill>
                  <a:srgbClr val="92403E"/>
                </a:solidFill>
                <a:latin typeface="BIZ UDPゴシック" panose="020B0400000000000000" pitchFamily="50" charset="-128"/>
                <a:ea typeface="BIZ UDPゴシック" panose="020B0400000000000000" pitchFamily="50" charset="-128"/>
                <a:cs typeface="Meiryo UI" panose="020B0604030504040204" pitchFamily="50" charset="-128"/>
              </a:rPr>
              <a:t>　　 ▶▶医療従事者等の認知症対応力向上の促進</a:t>
            </a:r>
            <a:endParaRPr lang="en-US" altLang="ja-JP" sz="1700" b="1" dirty="0">
              <a:solidFill>
                <a:srgbClr val="92403E"/>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263525" indent="-263525">
              <a:lnSpc>
                <a:spcPts val="2400"/>
              </a:lnSpc>
              <a:spcBef>
                <a:spcPts val="1800"/>
              </a:spcBef>
              <a:defRPr/>
            </a:pPr>
            <a:r>
              <a:rPr lang="ja-JP" altLang="en-US" sz="1800" b="1" dirty="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rPr>
              <a:t>④ 認知症バリアフリーの推進・若年性認知症の人</a:t>
            </a:r>
            <a:endParaRPr lang="en-US" altLang="ja-JP" sz="1800" b="1" dirty="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263525" indent="-263525">
              <a:lnSpc>
                <a:spcPts val="2100"/>
              </a:lnSpc>
              <a:spcBef>
                <a:spcPts val="0"/>
              </a:spcBef>
              <a:defRPr/>
            </a:pPr>
            <a:r>
              <a:rPr lang="ja-JP" altLang="en-US" sz="1800" b="1" dirty="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800" b="1" dirty="0" err="1">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rPr>
              <a:t>への</a:t>
            </a:r>
            <a:r>
              <a:rPr lang="ja-JP" altLang="en-US" sz="1800" b="1" dirty="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rPr>
              <a:t>支援・社会参加支援</a:t>
            </a:r>
            <a:endParaRPr lang="en-US" altLang="ja-JP" sz="1800" b="1" dirty="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263525" indent="-263525">
              <a:lnSpc>
                <a:spcPts val="1600"/>
              </a:lnSpc>
              <a:spcBef>
                <a:spcPts val="2400"/>
              </a:spcBef>
              <a:defRPr/>
            </a:pPr>
            <a:r>
              <a:rPr lang="ja-JP" altLang="en-US" sz="1800" b="1" dirty="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rPr>
              <a:t>⑤ 研究開発・産業促進・国際展開</a:t>
            </a:r>
            <a:endParaRPr lang="en-US" altLang="ja-JP" sz="1800" b="1" dirty="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 name="角丸四角形 6"/>
          <p:cNvSpPr/>
          <p:nvPr/>
        </p:nvSpPr>
        <p:spPr>
          <a:xfrm>
            <a:off x="707702" y="1499539"/>
            <a:ext cx="7817005" cy="98243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lnSpc>
                <a:spcPts val="2000"/>
              </a:lnSpc>
              <a:defRPr/>
            </a:pPr>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認知症の発症を遅らせ、認知症になっても希望をもって日常生活を過ごせる</a:t>
            </a:r>
            <a:endParaRPr lang="en-US" altLang="ja-JP" sz="16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179388">
              <a:lnSpc>
                <a:spcPts val="2000"/>
              </a:lnSpc>
              <a:defRPr/>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社会を目指し認知症の人や家族の視点を重視しながら</a:t>
            </a:r>
            <a:r>
              <a:rPr lang="ja-JP" altLang="en-US" sz="1600" b="1" dirty="0">
                <a:solidFill>
                  <a:srgbClr val="FF0000"/>
                </a:solidFill>
                <a:latin typeface="BIZ UDPゴシック" panose="020B0400000000000000" pitchFamily="50" charset="-128"/>
                <a:ea typeface="BIZ UDPゴシック" panose="020B0400000000000000" pitchFamily="50" charset="-128"/>
                <a:cs typeface="Meiryo UI" panose="020B0604030504040204" pitchFamily="50" charset="-128"/>
              </a:rPr>
              <a:t>「共生」と「予防」</a:t>
            </a: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を車の</a:t>
            </a:r>
            <a:endParaRPr lang="en-US" altLang="ja-JP" sz="16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179388">
              <a:lnSpc>
                <a:spcPts val="2000"/>
              </a:lnSpc>
              <a:defRPr/>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両輪として施策を推進</a:t>
            </a:r>
            <a:endParaRPr lang="en-US" altLang="ja-JP" sz="16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44" name="AutoShape 9" descr="50%"/>
          <p:cNvSpPr>
            <a:spLocks noChangeArrowheads="1"/>
          </p:cNvSpPr>
          <p:nvPr/>
        </p:nvSpPr>
        <p:spPr bwMode="auto">
          <a:xfrm>
            <a:off x="899339" y="1105326"/>
            <a:ext cx="4324093" cy="360040"/>
          </a:xfrm>
          <a:prstGeom prst="roundRect">
            <a:avLst>
              <a:gd name="adj" fmla="val 12528"/>
            </a:avLst>
          </a:prstGeom>
          <a:noFill/>
          <a:ln w="9525">
            <a:noFill/>
            <a:round/>
            <a:headEnd/>
            <a:tailEnd/>
          </a:ln>
        </p:spPr>
        <p:txBody>
          <a:bodyPr lIns="91334" tIns="45666" rIns="91334" bIns="45666" anchor="ctr"/>
          <a:lstStyle/>
          <a:p>
            <a:pPr fontAlgn="auto">
              <a:spcBef>
                <a:spcPct val="20000"/>
              </a:spcBef>
              <a:spcAft>
                <a:spcPts val="0"/>
              </a:spcAft>
              <a:defRPr/>
            </a:pPr>
            <a:r>
              <a:rPr lang="ja-JP" altLang="en-US" sz="1800" b="1" dirty="0">
                <a:solidFill>
                  <a:srgbClr val="92403E"/>
                </a:solidFill>
                <a:latin typeface="BIZ UDPゴシック" panose="020B0400000000000000" pitchFamily="50" charset="-128"/>
                <a:ea typeface="BIZ UDPゴシック" panose="020B0400000000000000" pitchFamily="50" charset="-128"/>
                <a:cs typeface="Meiryo UI" panose="020B0604030504040204" pitchFamily="50" charset="-128"/>
              </a:rPr>
              <a:t>基本的考え方</a:t>
            </a:r>
          </a:p>
        </p:txBody>
      </p:sp>
      <p:sp>
        <p:nvSpPr>
          <p:cNvPr id="18" name="AutoShape 9" descr="50%"/>
          <p:cNvSpPr>
            <a:spLocks noChangeArrowheads="1"/>
          </p:cNvSpPr>
          <p:nvPr/>
        </p:nvSpPr>
        <p:spPr bwMode="auto">
          <a:xfrm>
            <a:off x="7193998" y="2517893"/>
            <a:ext cx="397650" cy="3889516"/>
          </a:xfrm>
          <a:prstGeom prst="roundRect">
            <a:avLst>
              <a:gd name="adj" fmla="val 50000"/>
            </a:avLst>
          </a:prstGeom>
          <a:solidFill>
            <a:schemeClr val="accent1">
              <a:lumMod val="50000"/>
            </a:schemeClr>
          </a:solidFill>
          <a:ln w="41275">
            <a:solidFill>
              <a:schemeClr val="bg1"/>
            </a:solidFill>
            <a:round/>
            <a:headEnd/>
            <a:tailEnd/>
          </a:ln>
        </p:spPr>
        <p:txBody>
          <a:bodyPr vert="eaVert" lIns="91334" tIns="45666" rIns="91334" bIns="45666" anchor="ctr"/>
          <a:lstStyle/>
          <a:p>
            <a:pPr algn="ctr" fontAlgn="auto">
              <a:spcBef>
                <a:spcPct val="20000"/>
              </a:spcBef>
              <a:spcAft>
                <a:spcPts val="0"/>
              </a:spcAft>
              <a:defRPr/>
            </a:pPr>
            <a:r>
              <a:rPr lang="ja-JP" altLang="en-US" sz="1800" b="1" dirty="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rPr>
              <a:t>認知症の人や家族の視点の重視　</a:t>
            </a:r>
          </a:p>
        </p:txBody>
      </p:sp>
      <p:sp>
        <p:nvSpPr>
          <p:cNvPr id="21" name="テキスト ボックス 20">
            <a:extLst>
              <a:ext uri="{FF2B5EF4-FFF2-40B4-BE49-F238E27FC236}">
                <a16:creationId xmlns:a16="http://schemas.microsoft.com/office/drawing/2014/main" id="{0971CB5A-8F95-4627-A8B3-7DBAEF9E5122}"/>
              </a:ext>
            </a:extLst>
          </p:cNvPr>
          <p:cNvSpPr txBox="1"/>
          <p:nvPr/>
        </p:nvSpPr>
        <p:spPr>
          <a:xfrm>
            <a:off x="3457452" y="6496092"/>
            <a:ext cx="5638735" cy="338554"/>
          </a:xfrm>
          <a:prstGeom prst="rect">
            <a:avLst/>
          </a:prstGeom>
          <a:noFill/>
          <a:ln cmpd="dbl">
            <a:noFill/>
          </a:ln>
        </p:spPr>
        <p:txBody>
          <a:bodyPr wrap="square" rtlCol="0">
            <a:spAutoFit/>
          </a:bodyPr>
          <a:lstStyle/>
          <a:p>
            <a:pPr algn="r">
              <a:defRPr/>
            </a:pPr>
            <a:r>
              <a:rPr lang="ja-JP" altLang="en-US" sz="16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令和元年</a:t>
            </a:r>
            <a:r>
              <a:rPr lang="en-US" altLang="ja-JP" sz="16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6</a:t>
            </a:r>
            <a:r>
              <a:rPr lang="ja-JP" altLang="en-US" sz="16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月</a:t>
            </a:r>
            <a:r>
              <a:rPr lang="en-US" altLang="ja-JP" sz="16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18</a:t>
            </a:r>
            <a:r>
              <a:rPr lang="ja-JP" altLang="en-US" sz="16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日認知症施策推進関係閣僚会議決定</a:t>
            </a:r>
          </a:p>
        </p:txBody>
      </p:sp>
      <p:sp>
        <p:nvSpPr>
          <p:cNvPr id="4" name="テキスト ボックス 3"/>
          <p:cNvSpPr txBox="1"/>
          <p:nvPr/>
        </p:nvSpPr>
        <p:spPr>
          <a:xfrm>
            <a:off x="1314893" y="109828"/>
            <a:ext cx="6514399" cy="502702"/>
          </a:xfrm>
          <a:prstGeom prst="rect">
            <a:avLst/>
          </a:prstGeom>
          <a:noFill/>
          <a:ln cmpd="dbl">
            <a:noFill/>
          </a:ln>
        </p:spPr>
        <p:txBody>
          <a:bodyPr wrap="square" rtlCol="0">
            <a:spAutoFit/>
          </a:bodyPr>
          <a:lstStyle/>
          <a:p>
            <a:pPr algn="ctr">
              <a:lnSpc>
                <a:spcPts val="3200"/>
              </a:lnSpc>
              <a:defRPr/>
            </a:pPr>
            <a:r>
              <a:rPr lang="ja-JP" altLang="en-US" sz="3200" b="1" dirty="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rPr>
              <a:t>認知症施策推進大綱の概要</a:t>
            </a:r>
          </a:p>
        </p:txBody>
      </p:sp>
      <p:sp>
        <p:nvSpPr>
          <p:cNvPr id="17" name="テキスト ボックス 16">
            <a:extLst>
              <a:ext uri="{FF2B5EF4-FFF2-40B4-BE49-F238E27FC236}">
                <a16:creationId xmlns:a16="http://schemas.microsoft.com/office/drawing/2014/main" id="{7D8B5EAB-D574-4DF2-A8FE-C7DCFE28274A}"/>
              </a:ext>
            </a:extLst>
          </p:cNvPr>
          <p:cNvSpPr txBox="1"/>
          <p:nvPr/>
        </p:nvSpPr>
        <p:spPr>
          <a:xfrm>
            <a:off x="-1" y="710695"/>
            <a:ext cx="1643744" cy="338554"/>
          </a:xfrm>
          <a:prstGeom prst="rect">
            <a:avLst/>
          </a:prstGeom>
          <a:noFill/>
          <a:ln w="25400">
            <a:noFill/>
          </a:ln>
        </p:spPr>
        <p:txBody>
          <a:bodyPr wrap="square">
            <a:spAutoFit/>
          </a:bodyPr>
          <a:lstStyle/>
          <a:p>
            <a:pPr algn="ctr"/>
            <a:r>
              <a:rPr lang="en-US" altLang="ja-JP" sz="1600" b="1" dirty="0">
                <a:solidFill>
                  <a:prstClr val="black"/>
                </a:solidFill>
                <a:latin typeface="BIZ UDPゴシック" panose="020B0400000000000000" pitchFamily="50" charset="-128"/>
                <a:ea typeface="BIZ UDPゴシック" panose="020B0400000000000000" pitchFamily="50" charset="-128"/>
              </a:rPr>
              <a:t>〔</a:t>
            </a:r>
            <a:r>
              <a:rPr lang="ja-JP" altLang="en-US" sz="1600" b="1" dirty="0">
                <a:solidFill>
                  <a:prstClr val="black"/>
                </a:solidFill>
                <a:latin typeface="BIZ UDPゴシック" panose="020B0400000000000000" pitchFamily="50" charset="-128"/>
                <a:ea typeface="BIZ UDPゴシック" panose="020B0400000000000000" pitchFamily="50" charset="-128"/>
              </a:rPr>
              <a:t>歯・薬 追補 </a:t>
            </a:r>
            <a:r>
              <a:rPr lang="en-US" altLang="ja-JP" sz="1600" b="1" dirty="0">
                <a:solidFill>
                  <a:prstClr val="black"/>
                </a:solidFill>
                <a:latin typeface="BIZ UDPゴシック" panose="020B0400000000000000" pitchFamily="50" charset="-128"/>
                <a:ea typeface="BIZ UDPゴシック" panose="020B0400000000000000" pitchFamily="50" charset="-128"/>
              </a:rPr>
              <a:t>3〕</a:t>
            </a:r>
            <a:endParaRPr lang="ja-JP" altLang="en-US" sz="1600" b="1"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14714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gradFill flip="none" rotWithShape="1">
            <a:gsLst>
              <a:gs pos="20000">
                <a:srgbClr val="39837F"/>
              </a:gs>
              <a:gs pos="45000">
                <a:srgbClr val="39837F"/>
              </a:gs>
              <a:gs pos="55000">
                <a:srgbClr val="89743F"/>
              </a:gs>
              <a:gs pos="83000">
                <a:srgbClr val="89743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endParaRPr>
          </a:p>
        </p:txBody>
      </p:sp>
      <p:sp>
        <p:nvSpPr>
          <p:cNvPr id="5" name="Rectangle 2"/>
          <p:cNvSpPr txBox="1">
            <a:spLocks noChangeArrowheads="1"/>
          </p:cNvSpPr>
          <p:nvPr/>
        </p:nvSpPr>
        <p:spPr bwMode="auto">
          <a:xfrm>
            <a:off x="214982" y="24007"/>
            <a:ext cx="87058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eaLnBrk="1" hangingPunct="1">
              <a:defRPr/>
            </a:pPr>
            <a:r>
              <a:rPr lang="ja-JP" altLang="en-US" sz="3200" b="1" kern="0" dirty="0">
                <a:solidFill>
                  <a:srgbClr val="FFFFFF"/>
                </a:solidFill>
                <a:latin typeface="BIZ UDPゴシック" panose="020B0400000000000000" pitchFamily="50" charset="-128"/>
                <a:ea typeface="BIZ UDPゴシック" panose="020B0400000000000000" pitchFamily="50" charset="-128"/>
                <a:cs typeface="メイリオ" pitchFamily="50" charset="-128"/>
              </a:rPr>
              <a:t>認知症の本人の視点を重視したアプローチ</a:t>
            </a:r>
          </a:p>
        </p:txBody>
      </p:sp>
      <p:sp>
        <p:nvSpPr>
          <p:cNvPr id="3" name="テキスト ボックス 6">
            <a:extLst>
              <a:ext uri="{FF2B5EF4-FFF2-40B4-BE49-F238E27FC236}">
                <a16:creationId xmlns:a16="http://schemas.microsoft.com/office/drawing/2014/main" id="{612DA722-D6CD-45A8-9126-E01A362C4B47}"/>
              </a:ext>
            </a:extLst>
          </p:cNvPr>
          <p:cNvSpPr txBox="1">
            <a:spLocks noChangeArrowheads="1"/>
          </p:cNvSpPr>
          <p:nvPr/>
        </p:nvSpPr>
        <p:spPr bwMode="auto">
          <a:xfrm>
            <a:off x="1160435" y="1160300"/>
            <a:ext cx="7696199" cy="306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355600" indent="-355600"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spcBef>
                <a:spcPts val="800"/>
              </a:spcBef>
            </a:pPr>
            <a:r>
              <a:rPr lang="en-US" altLang="ja-JP" sz="2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① </a:t>
            </a:r>
            <a:r>
              <a:rPr lang="ja-JP" altLang="en-US" sz="2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その人らしく存在していられることを支援</a:t>
            </a:r>
            <a:endParaRPr lang="en-US" altLang="ja-JP" sz="2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800"/>
              </a:spcBef>
            </a:pPr>
            <a:r>
              <a:rPr lang="en-US" altLang="ja-JP" sz="2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② “</a:t>
            </a:r>
            <a:r>
              <a:rPr lang="ja-JP" altLang="en-US" sz="2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分からない人”とせず、自己決定を尊重</a:t>
            </a:r>
            <a:endParaRPr lang="en-US" altLang="ja-JP" sz="2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800"/>
              </a:spcBef>
            </a:pPr>
            <a:r>
              <a:rPr lang="en-US" altLang="ja-JP" sz="2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③ </a:t>
            </a:r>
            <a:r>
              <a:rPr lang="ja-JP" altLang="en-US" sz="2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治療方針や診療費用等の相談は家族も交える</a:t>
            </a:r>
            <a:endParaRPr lang="en-US" altLang="ja-JP" sz="2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800"/>
              </a:spcBef>
            </a:pPr>
            <a:r>
              <a:rPr lang="en-US" altLang="ja-JP" sz="2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④ </a:t>
            </a:r>
            <a:r>
              <a:rPr lang="ja-JP" altLang="en-US" sz="2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心身に加え社会的な状態など全体的に捉えた治療方針</a:t>
            </a:r>
            <a:endParaRPr lang="en-US" altLang="ja-JP" sz="2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800"/>
              </a:spcBef>
            </a:pPr>
            <a:r>
              <a:rPr lang="en-US" altLang="ja-JP" sz="2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⑤ </a:t>
            </a:r>
            <a:r>
              <a:rPr lang="ja-JP" altLang="en-US" sz="2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家族やケアスタッフの心身状態にも配慮</a:t>
            </a:r>
          </a:p>
          <a:p>
            <a:pPr eaLnBrk="1" hangingPunct="1">
              <a:spcBef>
                <a:spcPts val="800"/>
              </a:spcBef>
            </a:pPr>
            <a:r>
              <a:rPr lang="en-US" altLang="ja-JP" sz="2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⑥</a:t>
            </a:r>
            <a:r>
              <a:rPr lang="ja-JP" altLang="en-US" sz="2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生活歴を知り、生活の継続性を保つ治療方針とする</a:t>
            </a:r>
            <a:endParaRPr lang="en-US" altLang="ja-JP" sz="2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800"/>
              </a:spcBef>
            </a:pPr>
            <a:r>
              <a:rPr lang="en-US" altLang="ja-JP" sz="2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⑦ </a:t>
            </a:r>
            <a:r>
              <a:rPr lang="ja-JP" altLang="en-US" sz="2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最期の時までの継続性を視野においた治療計画</a:t>
            </a:r>
          </a:p>
        </p:txBody>
      </p:sp>
      <p:sp>
        <p:nvSpPr>
          <p:cNvPr id="4" name="テキスト ボックス 6">
            <a:extLst>
              <a:ext uri="{FF2B5EF4-FFF2-40B4-BE49-F238E27FC236}">
                <a16:creationId xmlns:a16="http://schemas.microsoft.com/office/drawing/2014/main" id="{B32F45C3-95C7-4C18-875B-5CBF98A2F5F8}"/>
              </a:ext>
            </a:extLst>
          </p:cNvPr>
          <p:cNvSpPr txBox="1">
            <a:spLocks noChangeArrowheads="1"/>
          </p:cNvSpPr>
          <p:nvPr/>
        </p:nvSpPr>
        <p:spPr bwMode="auto">
          <a:xfrm>
            <a:off x="3128619" y="4706755"/>
            <a:ext cx="5217939" cy="140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355600" indent="-355600"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spcBef>
                <a:spcPts val="900"/>
              </a:spcBef>
            </a:pPr>
            <a:r>
              <a:rPr lang="ja-JP" altLang="en-US" sz="2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〇 本人にとってのよりよい暮らしガイド</a:t>
            </a:r>
            <a:endParaRPr lang="en-US" altLang="ja-JP" sz="2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900"/>
              </a:spcBef>
            </a:pPr>
            <a:r>
              <a:rPr lang="ja-JP" altLang="en-US" sz="2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〇 認知症とともに生きる希望宣言</a:t>
            </a:r>
            <a:endParaRPr lang="en-US" altLang="ja-JP" sz="2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900"/>
              </a:spcBef>
            </a:pPr>
            <a:r>
              <a:rPr lang="ja-JP" altLang="en-US" sz="2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〇 本人の視点を重視した施策の展開</a:t>
            </a:r>
            <a:endParaRPr lang="en-US" altLang="ja-JP" sz="2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900"/>
              </a:spcBef>
            </a:pPr>
            <a:endParaRPr lang="en-US" altLang="ja-JP" sz="2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14" name="矢印: 五方向 13">
            <a:extLst>
              <a:ext uri="{FF2B5EF4-FFF2-40B4-BE49-F238E27FC236}">
                <a16:creationId xmlns:a16="http://schemas.microsoft.com/office/drawing/2014/main" id="{E2BDA416-90DD-4C42-9EFE-F26BCFE7470D}"/>
              </a:ext>
            </a:extLst>
          </p:cNvPr>
          <p:cNvSpPr/>
          <p:nvPr/>
        </p:nvSpPr>
        <p:spPr bwMode="auto">
          <a:xfrm>
            <a:off x="896471" y="4670899"/>
            <a:ext cx="2032966" cy="1400909"/>
          </a:xfrm>
          <a:prstGeom prst="homePlate">
            <a:avLst>
              <a:gd name="adj" fmla="val 22786"/>
            </a:avLst>
          </a:prstGeom>
          <a:solidFill>
            <a:srgbClr val="92403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6" name="テキスト ボックス 6">
            <a:extLst>
              <a:ext uri="{FF2B5EF4-FFF2-40B4-BE49-F238E27FC236}">
                <a16:creationId xmlns:a16="http://schemas.microsoft.com/office/drawing/2014/main" id="{9AFDA02A-5624-44F5-94A9-01B132F6921C}"/>
              </a:ext>
            </a:extLst>
          </p:cNvPr>
          <p:cNvSpPr txBox="1">
            <a:spLocks noChangeArrowheads="1"/>
          </p:cNvSpPr>
          <p:nvPr/>
        </p:nvSpPr>
        <p:spPr bwMode="auto">
          <a:xfrm>
            <a:off x="1020827" y="4772216"/>
            <a:ext cx="1784253" cy="1198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355600" indent="-355600"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indent="0" eaLnBrk="1" hangingPunct="1">
              <a:spcBef>
                <a:spcPts val="0"/>
              </a:spcBef>
            </a:pPr>
            <a:r>
              <a:rPr lang="ja-JP" altLang="en-US" sz="2200" b="1" dirty="0">
                <a:solidFill>
                  <a:srgbClr val="FFFFFF"/>
                </a:solidFill>
                <a:latin typeface="BIZ UDPゴシック" panose="020B0400000000000000" pitchFamily="50" charset="-128"/>
                <a:ea typeface="BIZ UDPゴシック" panose="020B0400000000000000" pitchFamily="50" charset="-128"/>
                <a:cs typeface="Meiryo UI" pitchFamily="50" charset="-128"/>
              </a:rPr>
              <a:t>認知症の人</a:t>
            </a:r>
            <a:endParaRPr lang="en-US" altLang="ja-JP" sz="22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a:p>
            <a:pPr marL="0" indent="0" eaLnBrk="1" hangingPunct="1">
              <a:spcBef>
                <a:spcPts val="0"/>
              </a:spcBef>
            </a:pPr>
            <a:r>
              <a:rPr lang="ja-JP" altLang="en-US" sz="2200" b="1" dirty="0">
                <a:solidFill>
                  <a:srgbClr val="FFFFFF"/>
                </a:solidFill>
                <a:latin typeface="BIZ UDPゴシック" panose="020B0400000000000000" pitchFamily="50" charset="-128"/>
                <a:ea typeface="BIZ UDPゴシック" panose="020B0400000000000000" pitchFamily="50" charset="-128"/>
                <a:cs typeface="Meiryo UI" pitchFamily="50" charset="-128"/>
              </a:rPr>
              <a:t>の視点を施</a:t>
            </a:r>
            <a:endParaRPr lang="en-US" altLang="ja-JP" sz="22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a:p>
            <a:pPr marL="0" indent="0" eaLnBrk="1" hangingPunct="1">
              <a:spcBef>
                <a:spcPts val="0"/>
              </a:spcBef>
            </a:pPr>
            <a:r>
              <a:rPr lang="ja-JP" altLang="en-US" sz="2200" b="1" dirty="0">
                <a:solidFill>
                  <a:srgbClr val="FFFFFF"/>
                </a:solidFill>
                <a:latin typeface="BIZ UDPゴシック" panose="020B0400000000000000" pitchFamily="50" charset="-128"/>
                <a:ea typeface="BIZ UDPゴシック" panose="020B0400000000000000" pitchFamily="50" charset="-128"/>
                <a:cs typeface="Meiryo UI" pitchFamily="50" charset="-128"/>
              </a:rPr>
              <a:t>策の中心へ</a:t>
            </a:r>
            <a:endParaRPr lang="en-US" altLang="ja-JP" sz="22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p:txBody>
      </p:sp>
      <p:sp>
        <p:nvSpPr>
          <p:cNvPr id="9" name="テキスト ボックス 8">
            <a:extLst>
              <a:ext uri="{FF2B5EF4-FFF2-40B4-BE49-F238E27FC236}">
                <a16:creationId xmlns:a16="http://schemas.microsoft.com/office/drawing/2014/main" id="{7D8B5EAB-D574-4DF2-A8FE-C7DCFE28274A}"/>
              </a:ext>
            </a:extLst>
          </p:cNvPr>
          <p:cNvSpPr txBox="1"/>
          <p:nvPr/>
        </p:nvSpPr>
        <p:spPr>
          <a:xfrm>
            <a:off x="-1" y="710695"/>
            <a:ext cx="1643744" cy="338554"/>
          </a:xfrm>
          <a:prstGeom prst="rect">
            <a:avLst/>
          </a:prstGeom>
          <a:noFill/>
          <a:ln w="25400">
            <a:noFill/>
          </a:ln>
        </p:spPr>
        <p:txBody>
          <a:bodyPr wrap="square">
            <a:spAutoFit/>
          </a:bodyPr>
          <a:lstStyle/>
          <a:p>
            <a:pPr algn="ctr"/>
            <a:r>
              <a:rPr lang="en-US" altLang="ja-JP" sz="1600" b="1" dirty="0">
                <a:solidFill>
                  <a:prstClr val="black"/>
                </a:solidFill>
                <a:latin typeface="BIZ UDPゴシック" panose="020B0400000000000000" pitchFamily="50" charset="-128"/>
                <a:ea typeface="BIZ UDPゴシック" panose="020B0400000000000000" pitchFamily="50" charset="-128"/>
              </a:rPr>
              <a:t>〔</a:t>
            </a:r>
            <a:r>
              <a:rPr lang="ja-JP" altLang="en-US" sz="1600" b="1" dirty="0">
                <a:solidFill>
                  <a:prstClr val="black"/>
                </a:solidFill>
                <a:latin typeface="BIZ UDPゴシック" panose="020B0400000000000000" pitchFamily="50" charset="-128"/>
                <a:ea typeface="BIZ UDPゴシック" panose="020B0400000000000000" pitchFamily="50" charset="-128"/>
              </a:rPr>
              <a:t>歯・薬 追補 </a:t>
            </a:r>
            <a:r>
              <a:rPr lang="en-US" altLang="ja-JP" sz="1600" b="1" dirty="0">
                <a:solidFill>
                  <a:prstClr val="black"/>
                </a:solidFill>
                <a:latin typeface="BIZ UDPゴシック" panose="020B0400000000000000" pitchFamily="50" charset="-128"/>
                <a:ea typeface="BIZ UDPゴシック" panose="020B0400000000000000" pitchFamily="50" charset="-128"/>
              </a:rPr>
              <a:t>4〕</a:t>
            </a:r>
            <a:endParaRPr lang="ja-JP" altLang="en-US" sz="1600" b="1"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72070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gradFill flip="none" rotWithShape="1">
            <a:gsLst>
              <a:gs pos="20000">
                <a:srgbClr val="39837F"/>
              </a:gs>
              <a:gs pos="45000">
                <a:srgbClr val="39837F"/>
              </a:gs>
              <a:gs pos="55000">
                <a:srgbClr val="89743F"/>
              </a:gs>
              <a:gs pos="83000">
                <a:srgbClr val="89743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endParaRPr>
          </a:p>
        </p:txBody>
      </p:sp>
      <p:sp>
        <p:nvSpPr>
          <p:cNvPr id="5" name="Rectangle 2"/>
          <p:cNvSpPr txBox="1">
            <a:spLocks noChangeArrowheads="1"/>
          </p:cNvSpPr>
          <p:nvPr/>
        </p:nvSpPr>
        <p:spPr bwMode="auto">
          <a:xfrm>
            <a:off x="209000" y="11671"/>
            <a:ext cx="87058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eaLnBrk="1" hangingPunct="1"/>
            <a:r>
              <a:rPr lang="ja-JP" altLang="en-US" sz="3200" b="1" kern="0" dirty="0">
                <a:solidFill>
                  <a:srgbClr val="FFFFFF"/>
                </a:solidFill>
                <a:latin typeface="BIZ UDPゴシック" panose="020B0400000000000000" pitchFamily="50" charset="-128"/>
                <a:ea typeface="BIZ UDPゴシック" panose="020B0400000000000000" pitchFamily="50" charset="-128"/>
                <a:cs typeface="メイリオ" pitchFamily="50" charset="-128"/>
              </a:rPr>
              <a:t>本人にとってのよりよい暮らしガイド</a:t>
            </a:r>
          </a:p>
        </p:txBody>
      </p:sp>
      <p:pic>
        <p:nvPicPr>
          <p:cNvPr id="2" name="図 1">
            <a:extLst>
              <a:ext uri="{FF2B5EF4-FFF2-40B4-BE49-F238E27FC236}">
                <a16:creationId xmlns:a16="http://schemas.microsoft.com/office/drawing/2014/main" id="{5B095638-DBC4-46FF-A2CF-50E8B9C8CA3A}"/>
              </a:ext>
            </a:extLst>
          </p:cNvPr>
          <p:cNvPicPr>
            <a:picLocks noChangeAspect="1"/>
          </p:cNvPicPr>
          <p:nvPr/>
        </p:nvPicPr>
        <p:blipFill>
          <a:blip r:embed="rId3"/>
          <a:stretch>
            <a:fillRect/>
          </a:stretch>
        </p:blipFill>
        <p:spPr>
          <a:xfrm>
            <a:off x="365318" y="3123708"/>
            <a:ext cx="2946180" cy="2956986"/>
          </a:xfrm>
          <a:prstGeom prst="rect">
            <a:avLst/>
          </a:prstGeom>
          <a:noFill/>
          <a:ln w="6350">
            <a:solidFill>
              <a:schemeClr val="tx1">
                <a:lumMod val="65000"/>
                <a:lumOff val="35000"/>
              </a:schemeClr>
            </a:solidFill>
          </a:ln>
        </p:spPr>
      </p:pic>
      <p:sp>
        <p:nvSpPr>
          <p:cNvPr id="10" name="テキスト ボックス 9">
            <a:extLst>
              <a:ext uri="{FF2B5EF4-FFF2-40B4-BE49-F238E27FC236}">
                <a16:creationId xmlns:a16="http://schemas.microsoft.com/office/drawing/2014/main" id="{AFE71D26-4BBB-4E81-8DC1-001BE54D8CC4}"/>
              </a:ext>
            </a:extLst>
          </p:cNvPr>
          <p:cNvSpPr txBox="1"/>
          <p:nvPr/>
        </p:nvSpPr>
        <p:spPr>
          <a:xfrm>
            <a:off x="418656" y="1182877"/>
            <a:ext cx="8496194" cy="1577355"/>
          </a:xfrm>
          <a:prstGeom prst="rect">
            <a:avLst/>
          </a:prstGeom>
          <a:noFill/>
        </p:spPr>
        <p:txBody>
          <a:bodyPr wrap="square">
            <a:spAutoFit/>
          </a:bodyPr>
          <a:lstStyle/>
          <a:p>
            <a:pPr marL="354013" indent="-354013">
              <a:spcAft>
                <a:spcPts val="0"/>
              </a:spcAft>
              <a:defRPr/>
            </a:pPr>
            <a:r>
              <a:rPr lang="en-US" altLang="ja-JP" sz="2400" dirty="0">
                <a:solidFill>
                  <a:prstClr val="black"/>
                </a:solidFill>
                <a:latin typeface="BIZ UDPゴシック" panose="020B0400000000000000" pitchFamily="50" charset="-128"/>
                <a:ea typeface="BIZ UDPゴシック" panose="020B0400000000000000" pitchFamily="50" charset="-128"/>
              </a:rPr>
              <a:t>	</a:t>
            </a:r>
            <a:r>
              <a:rPr lang="ja-JP" altLang="en-US" sz="2400" b="1" dirty="0">
                <a:solidFill>
                  <a:prstClr val="black"/>
                </a:solidFill>
                <a:latin typeface="BIZ UDPゴシック" panose="020B0400000000000000" pitchFamily="50" charset="-128"/>
                <a:ea typeface="BIZ UDPゴシック" panose="020B0400000000000000" pitchFamily="50" charset="-128"/>
              </a:rPr>
              <a:t>「本人にとってのよりよい暮らしガイド」</a:t>
            </a:r>
            <a:endParaRPr lang="en-US" altLang="ja-JP" sz="2400" b="1" dirty="0">
              <a:solidFill>
                <a:prstClr val="black"/>
              </a:solidFill>
              <a:latin typeface="BIZ UDPゴシック" panose="020B0400000000000000" pitchFamily="50" charset="-128"/>
              <a:ea typeface="BIZ UDPゴシック" panose="020B0400000000000000" pitchFamily="50" charset="-128"/>
            </a:endParaRPr>
          </a:p>
          <a:p>
            <a:pPr marL="354013" indent="-354013">
              <a:spcBef>
                <a:spcPts val="300"/>
              </a:spcBef>
              <a:defRPr/>
            </a:pPr>
            <a:r>
              <a:rPr lang="ja-JP" altLang="en-US" sz="2000" b="1" dirty="0">
                <a:solidFill>
                  <a:prstClr val="black"/>
                </a:solidFill>
                <a:latin typeface="BIZ UDPゴシック" panose="020B0400000000000000" pitchFamily="50" charset="-128"/>
                <a:ea typeface="BIZ UDPゴシック" panose="020B0400000000000000" pitchFamily="50" charset="-128"/>
              </a:rPr>
              <a:t>　　</a:t>
            </a:r>
            <a:r>
              <a:rPr lang="en-US" altLang="ja-JP" sz="2000" b="1" dirty="0">
                <a:solidFill>
                  <a:prstClr val="black"/>
                </a:solidFill>
                <a:latin typeface="BIZ UDPゴシック" panose="020B0400000000000000" pitchFamily="50" charset="-128"/>
                <a:ea typeface="BIZ UDPゴシック" panose="020B0400000000000000" pitchFamily="50" charset="-128"/>
              </a:rPr>
              <a:t>	</a:t>
            </a:r>
            <a:r>
              <a:rPr lang="ja-JP" altLang="en-US" sz="2000" b="1" dirty="0">
                <a:solidFill>
                  <a:prstClr val="black"/>
                </a:solidFill>
                <a:latin typeface="BIZ UDPゴシック" panose="020B0400000000000000" pitchFamily="50" charset="-128"/>
                <a:ea typeface="BIZ UDPゴシック" panose="020B0400000000000000" pitchFamily="50" charset="-128"/>
              </a:rPr>
              <a:t>～一足先に認知症になった私たちからあなたへ～</a:t>
            </a:r>
          </a:p>
          <a:p>
            <a:pPr marL="719138" indent="-357188">
              <a:spcBef>
                <a:spcPts val="1200"/>
              </a:spcBef>
              <a:defRPr/>
            </a:pPr>
            <a:r>
              <a:rPr lang="ja-JP" altLang="en-US" sz="2000" dirty="0">
                <a:solidFill>
                  <a:prstClr val="black"/>
                </a:solidFill>
                <a:latin typeface="BIZ UDPゴシック" panose="020B0400000000000000" pitchFamily="50" charset="-128"/>
                <a:ea typeface="BIZ UDPゴシック" panose="020B0400000000000000" pitchFamily="50" charset="-128"/>
              </a:rPr>
              <a:t>○</a:t>
            </a:r>
            <a:r>
              <a:rPr lang="en-US" altLang="ja-JP" sz="2000" dirty="0">
                <a:solidFill>
                  <a:prstClr val="black"/>
                </a:solidFill>
                <a:latin typeface="BIZ UDPゴシック" panose="020B0400000000000000" pitchFamily="50" charset="-128"/>
                <a:ea typeface="BIZ UDPゴシック" panose="020B0400000000000000" pitchFamily="50" charset="-128"/>
              </a:rPr>
              <a:t>	</a:t>
            </a:r>
            <a:r>
              <a:rPr lang="ja-JP" altLang="en-US" sz="2000" dirty="0">
                <a:solidFill>
                  <a:prstClr val="black"/>
                </a:solidFill>
                <a:latin typeface="BIZ UDPゴシック" panose="020B0400000000000000" pitchFamily="50" charset="-128"/>
                <a:ea typeface="BIZ UDPゴシック" panose="020B0400000000000000" pitchFamily="50" charset="-128"/>
              </a:rPr>
              <a:t>診断直後に認知症の本人が手にし、次の一歩を踏出すことを後押し</a:t>
            </a:r>
            <a:endParaRPr lang="en-US" altLang="ja-JP" sz="2000" dirty="0">
              <a:solidFill>
                <a:prstClr val="black"/>
              </a:solidFill>
              <a:latin typeface="BIZ UDPゴシック" panose="020B0400000000000000" pitchFamily="50" charset="-128"/>
              <a:ea typeface="BIZ UDPゴシック" panose="020B0400000000000000" pitchFamily="50" charset="-128"/>
            </a:endParaRPr>
          </a:p>
          <a:p>
            <a:pPr marL="719138" indent="-365125">
              <a:spcBef>
                <a:spcPts val="0"/>
              </a:spcBef>
              <a:defRPr/>
            </a:pPr>
            <a:r>
              <a:rPr lang="en-US" altLang="ja-JP" sz="2000" dirty="0">
                <a:solidFill>
                  <a:prstClr val="black"/>
                </a:solidFill>
                <a:latin typeface="BIZ UDPゴシック" panose="020B0400000000000000" pitchFamily="50" charset="-128"/>
                <a:ea typeface="BIZ UDPゴシック" panose="020B0400000000000000" pitchFamily="50" charset="-128"/>
              </a:rPr>
              <a:t>    </a:t>
            </a:r>
            <a:r>
              <a:rPr lang="ja-JP" altLang="en-US" sz="2000" dirty="0">
                <a:solidFill>
                  <a:prstClr val="black"/>
                </a:solidFill>
                <a:latin typeface="BIZ UDPゴシック" panose="020B0400000000000000" pitchFamily="50" charset="-128"/>
                <a:ea typeface="BIZ UDPゴシック" panose="020B0400000000000000" pitchFamily="50" charset="-128"/>
              </a:rPr>
              <a:t>するような本人にとって役に立つガイド</a:t>
            </a:r>
          </a:p>
        </p:txBody>
      </p:sp>
      <p:sp>
        <p:nvSpPr>
          <p:cNvPr id="11" name="正方形/長方形 10">
            <a:extLst>
              <a:ext uri="{FF2B5EF4-FFF2-40B4-BE49-F238E27FC236}">
                <a16:creationId xmlns:a16="http://schemas.microsoft.com/office/drawing/2014/main" id="{B47173EE-4007-4EE2-A808-1C65B73FD446}"/>
              </a:ext>
            </a:extLst>
          </p:cNvPr>
          <p:cNvSpPr/>
          <p:nvPr/>
        </p:nvSpPr>
        <p:spPr>
          <a:xfrm>
            <a:off x="3757118" y="3008784"/>
            <a:ext cx="5262802" cy="3186834"/>
          </a:xfrm>
          <a:prstGeom prst="rect">
            <a:avLst/>
          </a:prstGeom>
        </p:spPr>
        <p:txBody>
          <a:bodyPr wrap="square" lIns="0" rIns="0">
            <a:spAutoFit/>
          </a:bodyPr>
          <a:lstStyle/>
          <a:p>
            <a:pPr eaLnBrk="1" hangingPunct="1">
              <a:lnSpc>
                <a:spcPts val="2000"/>
              </a:lnSpc>
              <a:spcBef>
                <a:spcPts val="600"/>
              </a:spcBef>
              <a:defRPr/>
            </a:pPr>
            <a:r>
              <a:rPr lang="ja-JP" altLang="en-US" sz="1600" b="1" dirty="0">
                <a:solidFill>
                  <a:srgbClr val="3969A8"/>
                </a:solidFill>
                <a:latin typeface="BIZ UDPゴシック" panose="020B0400000000000000" pitchFamily="50" charset="-128"/>
                <a:ea typeface="BIZ UDPゴシック" panose="020B0400000000000000" pitchFamily="50" charset="-128"/>
              </a:rPr>
              <a:t>＜主な内容＞</a:t>
            </a:r>
            <a:endParaRPr lang="ja-JP" altLang="en-US" sz="1600" dirty="0">
              <a:solidFill>
                <a:srgbClr val="3969A8"/>
              </a:solidFill>
              <a:latin typeface="BIZ UDPゴシック" panose="020B0400000000000000" pitchFamily="50" charset="-128"/>
              <a:ea typeface="BIZ UDPゴシック" panose="020B0400000000000000" pitchFamily="50" charset="-128"/>
            </a:endParaRPr>
          </a:p>
          <a:p>
            <a:pPr marL="179388" indent="-179388" eaLnBrk="1" hangingPunct="1">
              <a:lnSpc>
                <a:spcPts val="2000"/>
              </a:lnSpc>
              <a:spcBef>
                <a:spcPts val="600"/>
              </a:spcBef>
              <a:defRPr/>
            </a:pPr>
            <a:r>
              <a:rPr lang="en-US" altLang="ja-JP" sz="1600" b="1" dirty="0">
                <a:solidFill>
                  <a:srgbClr val="993300"/>
                </a:solidFill>
                <a:latin typeface="BIZ UDPゴシック" panose="020B0400000000000000" pitchFamily="50" charset="-128"/>
                <a:ea typeface="BIZ UDPゴシック" panose="020B0400000000000000" pitchFamily="50" charset="-128"/>
              </a:rPr>
              <a:t>1.</a:t>
            </a:r>
            <a:r>
              <a:rPr lang="ja-JP" altLang="en-US" sz="1600" b="1" dirty="0">
                <a:solidFill>
                  <a:srgbClr val="993300"/>
                </a:solidFill>
                <a:latin typeface="BIZ UDPゴシック" panose="020B0400000000000000" pitchFamily="50" charset="-128"/>
                <a:ea typeface="BIZ UDPゴシック" panose="020B0400000000000000" pitchFamily="50" charset="-128"/>
              </a:rPr>
              <a:t> 一日も早く、スタートを切ろう</a:t>
            </a:r>
            <a:endParaRPr lang="en-US" altLang="ja-JP" sz="1600" b="1" dirty="0">
              <a:solidFill>
                <a:srgbClr val="993300"/>
              </a:solidFill>
              <a:latin typeface="BIZ UDPゴシック" panose="020B0400000000000000" pitchFamily="50" charset="-128"/>
              <a:ea typeface="BIZ UDPゴシック" panose="020B0400000000000000" pitchFamily="50" charset="-128"/>
            </a:endParaRPr>
          </a:p>
          <a:p>
            <a:pPr marL="179388" indent="-179388" eaLnBrk="1" hangingPunct="1">
              <a:lnSpc>
                <a:spcPts val="2000"/>
              </a:lnSpc>
              <a:spcBef>
                <a:spcPts val="600"/>
              </a:spcBef>
              <a:defRPr/>
            </a:pPr>
            <a:r>
              <a:rPr lang="en-US" altLang="ja-JP" sz="1600" b="1" dirty="0">
                <a:solidFill>
                  <a:srgbClr val="993300"/>
                </a:solidFill>
                <a:latin typeface="BIZ UDPゴシック" panose="020B0400000000000000" pitchFamily="50" charset="-128"/>
                <a:ea typeface="BIZ UDPゴシック" panose="020B0400000000000000" pitchFamily="50" charset="-128"/>
              </a:rPr>
              <a:t>2.</a:t>
            </a:r>
            <a:r>
              <a:rPr lang="ja-JP" altLang="en-US" sz="1600" b="1" dirty="0">
                <a:solidFill>
                  <a:srgbClr val="993300"/>
                </a:solidFill>
                <a:latin typeface="BIZ UDPゴシック" panose="020B0400000000000000" pitchFamily="50" charset="-128"/>
                <a:ea typeface="BIZ UDPゴシック" panose="020B0400000000000000" pitchFamily="50" charset="-128"/>
              </a:rPr>
              <a:t> これからのよりよい日々のためにイメージを変えよう！</a:t>
            </a:r>
            <a:br>
              <a:rPr lang="ja-JP" altLang="en-US" sz="1600" dirty="0">
                <a:solidFill>
                  <a:srgbClr val="3969A8"/>
                </a:solidFill>
                <a:latin typeface="BIZ UDPゴシック" panose="020B0400000000000000" pitchFamily="50" charset="-128"/>
                <a:ea typeface="BIZ UDPゴシック" panose="020B0400000000000000" pitchFamily="50" charset="-128"/>
              </a:rPr>
            </a:br>
            <a:r>
              <a:rPr lang="ja-JP" altLang="en-US" sz="1600" dirty="0">
                <a:solidFill>
                  <a:srgbClr val="993300"/>
                </a:solidFill>
                <a:latin typeface="BIZ UDPゴシック" panose="020B0400000000000000" pitchFamily="50" charset="-128"/>
                <a:ea typeface="BIZ UDPゴシック" panose="020B0400000000000000" pitchFamily="50" charset="-128"/>
              </a:rPr>
              <a:t>○ 町に出て、味方や仲間と出会おう</a:t>
            </a:r>
            <a:br>
              <a:rPr lang="ja-JP" altLang="en-US" sz="1600" dirty="0">
                <a:solidFill>
                  <a:srgbClr val="3969A8"/>
                </a:solidFill>
                <a:latin typeface="BIZ UDPゴシック" panose="020B0400000000000000" pitchFamily="50" charset="-128"/>
                <a:ea typeface="BIZ UDPゴシック" panose="020B0400000000000000" pitchFamily="50" charset="-128"/>
              </a:rPr>
            </a:br>
            <a:r>
              <a:rPr lang="ja-JP" altLang="en-US" sz="1600" dirty="0">
                <a:solidFill>
                  <a:srgbClr val="993300"/>
                </a:solidFill>
                <a:latin typeface="BIZ UDPゴシック" panose="020B0400000000000000" pitchFamily="50" charset="-128"/>
                <a:ea typeface="BIZ UDPゴシック" panose="020B0400000000000000" pitchFamily="50" charset="-128"/>
              </a:rPr>
              <a:t>○ 何が起きて、何が必要か、自分から話してみよう</a:t>
            </a:r>
            <a:br>
              <a:rPr lang="ja-JP" altLang="en-US" sz="1600" dirty="0">
                <a:solidFill>
                  <a:srgbClr val="3969A8"/>
                </a:solidFill>
                <a:latin typeface="BIZ UDPゴシック" panose="020B0400000000000000" pitchFamily="50" charset="-128"/>
                <a:ea typeface="BIZ UDPゴシック" panose="020B0400000000000000" pitchFamily="50" charset="-128"/>
              </a:rPr>
            </a:br>
            <a:r>
              <a:rPr lang="ja-JP" altLang="en-US" sz="1600" dirty="0">
                <a:solidFill>
                  <a:srgbClr val="993300"/>
                </a:solidFill>
                <a:latin typeface="BIZ UDPゴシック" panose="020B0400000000000000" pitchFamily="50" charset="-128"/>
                <a:ea typeface="BIZ UDPゴシック" panose="020B0400000000000000" pitchFamily="50" charset="-128"/>
              </a:rPr>
              <a:t>○ 自分にとって「大切なこと」をつたえよう</a:t>
            </a:r>
            <a:br>
              <a:rPr lang="ja-JP" altLang="en-US" sz="1600" dirty="0">
                <a:solidFill>
                  <a:srgbClr val="3969A8"/>
                </a:solidFill>
                <a:latin typeface="BIZ UDPゴシック" panose="020B0400000000000000" pitchFamily="50" charset="-128"/>
                <a:ea typeface="BIZ UDPゴシック" panose="020B0400000000000000" pitchFamily="50" charset="-128"/>
              </a:rPr>
            </a:br>
            <a:r>
              <a:rPr lang="ja-JP" altLang="en-US" sz="1600" dirty="0">
                <a:solidFill>
                  <a:srgbClr val="993300"/>
                </a:solidFill>
                <a:latin typeface="BIZ UDPゴシック" panose="020B0400000000000000" pitchFamily="50" charset="-128"/>
                <a:ea typeface="BIZ UDPゴシック" panose="020B0400000000000000" pitchFamily="50" charset="-128"/>
              </a:rPr>
              <a:t>○ のびのびと、ゆる～く暮らそう</a:t>
            </a:r>
            <a:br>
              <a:rPr lang="ja-JP" altLang="en-US" sz="1600" dirty="0">
                <a:solidFill>
                  <a:srgbClr val="3969A8"/>
                </a:solidFill>
                <a:latin typeface="BIZ UDPゴシック" panose="020B0400000000000000" pitchFamily="50" charset="-128"/>
                <a:ea typeface="BIZ UDPゴシック" panose="020B0400000000000000" pitchFamily="50" charset="-128"/>
              </a:rPr>
            </a:br>
            <a:r>
              <a:rPr lang="ja-JP" altLang="en-US" sz="1600" dirty="0">
                <a:solidFill>
                  <a:srgbClr val="993300"/>
                </a:solidFill>
                <a:latin typeface="BIZ UDPゴシック" panose="020B0400000000000000" pitchFamily="50" charset="-128"/>
                <a:ea typeface="BIZ UDPゴシック" panose="020B0400000000000000" pitchFamily="50" charset="-128"/>
              </a:rPr>
              <a:t>○ できないことは割り切ろう、できることを大事に</a:t>
            </a:r>
            <a:br>
              <a:rPr lang="ja-JP" altLang="en-US" sz="1600" dirty="0">
                <a:solidFill>
                  <a:srgbClr val="3969A8"/>
                </a:solidFill>
                <a:latin typeface="BIZ UDPゴシック" panose="020B0400000000000000" pitchFamily="50" charset="-128"/>
                <a:ea typeface="BIZ UDPゴシック" panose="020B0400000000000000" pitchFamily="50" charset="-128"/>
              </a:rPr>
            </a:br>
            <a:r>
              <a:rPr lang="ja-JP" altLang="en-US" sz="1600" dirty="0">
                <a:solidFill>
                  <a:srgbClr val="993300"/>
                </a:solidFill>
                <a:latin typeface="BIZ UDPゴシック" panose="020B0400000000000000" pitchFamily="50" charset="-128"/>
                <a:ea typeface="BIZ UDPゴシック" panose="020B0400000000000000" pitchFamily="50" charset="-128"/>
              </a:rPr>
              <a:t>○ やりたいことにチャレンジ！ 楽しい日々を</a:t>
            </a:r>
            <a:endParaRPr lang="en-US" altLang="ja-JP" sz="1600" dirty="0">
              <a:solidFill>
                <a:srgbClr val="993300"/>
              </a:solidFill>
              <a:latin typeface="BIZ UDPゴシック" panose="020B0400000000000000" pitchFamily="50" charset="-128"/>
              <a:ea typeface="BIZ UDPゴシック" panose="020B0400000000000000" pitchFamily="50" charset="-128"/>
            </a:endParaRPr>
          </a:p>
          <a:p>
            <a:pPr marL="179388" indent="-179388" eaLnBrk="1" hangingPunct="1">
              <a:lnSpc>
                <a:spcPts val="2000"/>
              </a:lnSpc>
              <a:spcBef>
                <a:spcPts val="600"/>
              </a:spcBef>
              <a:defRPr/>
            </a:pPr>
            <a:r>
              <a:rPr lang="en-US" altLang="ja-JP" sz="1600" b="1" dirty="0">
                <a:solidFill>
                  <a:srgbClr val="993300"/>
                </a:solidFill>
                <a:latin typeface="BIZ UDPゴシック" panose="020B0400000000000000" pitchFamily="50" charset="-128"/>
                <a:ea typeface="BIZ UDPゴシック" panose="020B0400000000000000" pitchFamily="50" charset="-128"/>
              </a:rPr>
              <a:t>3.</a:t>
            </a:r>
            <a:r>
              <a:rPr lang="ja-JP" altLang="en-US" sz="1600" b="1" dirty="0">
                <a:solidFill>
                  <a:srgbClr val="993300"/>
                </a:solidFill>
                <a:latin typeface="BIZ UDPゴシック" panose="020B0400000000000000" pitchFamily="50" charset="-128"/>
                <a:ea typeface="BIZ UDPゴシック" panose="020B0400000000000000" pitchFamily="50" charset="-128"/>
              </a:rPr>
              <a:t> あなたの応援団がまちの中にいる</a:t>
            </a:r>
            <a:endParaRPr lang="en-US" altLang="ja-JP" sz="1600" b="1" dirty="0">
              <a:solidFill>
                <a:srgbClr val="993300"/>
              </a:solidFill>
              <a:latin typeface="BIZ UDPゴシック" panose="020B0400000000000000" pitchFamily="50" charset="-128"/>
              <a:ea typeface="BIZ UDPゴシック" panose="020B0400000000000000" pitchFamily="50" charset="-128"/>
            </a:endParaRPr>
          </a:p>
          <a:p>
            <a:pPr marL="179388" indent="-179388" eaLnBrk="1" hangingPunct="1">
              <a:lnSpc>
                <a:spcPts val="2000"/>
              </a:lnSpc>
              <a:spcBef>
                <a:spcPts val="600"/>
              </a:spcBef>
              <a:defRPr/>
            </a:pPr>
            <a:r>
              <a:rPr lang="en-US" altLang="ja-JP" sz="1600" b="1" dirty="0">
                <a:solidFill>
                  <a:srgbClr val="993300"/>
                </a:solidFill>
                <a:latin typeface="BIZ UDPゴシック" panose="020B0400000000000000" pitchFamily="50" charset="-128"/>
                <a:ea typeface="BIZ UDPゴシック" panose="020B0400000000000000" pitchFamily="50" charset="-128"/>
              </a:rPr>
              <a:t>4.</a:t>
            </a:r>
            <a:r>
              <a:rPr lang="ja-JP" altLang="en-US" sz="1600" b="1" dirty="0">
                <a:solidFill>
                  <a:srgbClr val="993300"/>
                </a:solidFill>
                <a:latin typeface="BIZ UDPゴシック" panose="020B0400000000000000" pitchFamily="50" charset="-128"/>
                <a:ea typeface="BIZ UDPゴシック" panose="020B0400000000000000" pitchFamily="50" charset="-128"/>
              </a:rPr>
              <a:t> わたしの暮らし（こんな風に暮らしています）</a:t>
            </a:r>
            <a:endParaRPr lang="ja-JP" altLang="en-US" sz="1600" dirty="0">
              <a:solidFill>
                <a:srgbClr val="3969A8"/>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F386E40F-2C02-4D4D-A62A-E0CC79709F22}"/>
              </a:ext>
            </a:extLst>
          </p:cNvPr>
          <p:cNvSpPr txBox="1"/>
          <p:nvPr/>
        </p:nvSpPr>
        <p:spPr>
          <a:xfrm>
            <a:off x="190606" y="6269392"/>
            <a:ext cx="8896351" cy="523220"/>
          </a:xfrm>
          <a:prstGeom prst="rect">
            <a:avLst/>
          </a:prstGeom>
          <a:noFill/>
        </p:spPr>
        <p:txBody>
          <a:bodyPr wrap="square" rtlCol="0">
            <a:spAutoFit/>
          </a:bodyPr>
          <a:lstStyle/>
          <a:p>
            <a:pPr algn="r"/>
            <a:r>
              <a:rPr lang="ja-JP" altLang="en-US" sz="1400" dirty="0">
                <a:solidFill>
                  <a:prstClr val="black"/>
                </a:solidFill>
                <a:latin typeface="BIZ UDPゴシック" panose="020B0400000000000000" pitchFamily="50" charset="-128"/>
                <a:ea typeface="BIZ UDPゴシック" panose="020B0400000000000000" pitchFamily="50" charset="-128"/>
              </a:rPr>
              <a:t>平成</a:t>
            </a:r>
            <a:r>
              <a:rPr lang="en-US" altLang="ja-JP" sz="1400" dirty="0">
                <a:solidFill>
                  <a:prstClr val="black"/>
                </a:solidFill>
                <a:latin typeface="BIZ UDPゴシック" panose="020B0400000000000000" pitchFamily="50" charset="-128"/>
                <a:ea typeface="BIZ UDPゴシック" panose="020B0400000000000000" pitchFamily="50" charset="-128"/>
                <a:cs typeface="Segoe UI" panose="020B0502040204020203" pitchFamily="34" charset="0"/>
              </a:rPr>
              <a:t>29</a:t>
            </a:r>
            <a:r>
              <a:rPr lang="ja-JP" altLang="en-US" sz="1400" dirty="0">
                <a:solidFill>
                  <a:prstClr val="black"/>
                </a:solidFill>
                <a:latin typeface="BIZ UDPゴシック" panose="020B0400000000000000" pitchFamily="50" charset="-128"/>
                <a:ea typeface="BIZ UDPゴシック" panose="020B0400000000000000" pitchFamily="50" charset="-128"/>
              </a:rPr>
              <a:t>年度老人保健健康増進等事業</a:t>
            </a: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algn="r"/>
            <a:r>
              <a:rPr lang="ja-JP" altLang="en-US" sz="1400" dirty="0">
                <a:solidFill>
                  <a:prstClr val="black"/>
                </a:solidFill>
                <a:latin typeface="BIZ UDPゴシック" panose="020B0400000000000000" pitchFamily="50" charset="-128"/>
                <a:ea typeface="BIZ UDPゴシック" panose="020B0400000000000000" pitchFamily="50" charset="-128"/>
              </a:rPr>
              <a:t>「認知症診断直後等における認知症の人の視点を重視した支援体制構築推進のための調査研究事業」報告書より</a:t>
            </a:r>
          </a:p>
        </p:txBody>
      </p:sp>
      <p:sp>
        <p:nvSpPr>
          <p:cNvPr id="9" name="テキスト ボックス 8">
            <a:extLst>
              <a:ext uri="{FF2B5EF4-FFF2-40B4-BE49-F238E27FC236}">
                <a16:creationId xmlns:a16="http://schemas.microsoft.com/office/drawing/2014/main" id="{7D8B5EAB-D574-4DF2-A8FE-C7DCFE28274A}"/>
              </a:ext>
            </a:extLst>
          </p:cNvPr>
          <p:cNvSpPr txBox="1"/>
          <p:nvPr/>
        </p:nvSpPr>
        <p:spPr>
          <a:xfrm>
            <a:off x="-1" y="710695"/>
            <a:ext cx="1643744" cy="338554"/>
          </a:xfrm>
          <a:prstGeom prst="rect">
            <a:avLst/>
          </a:prstGeom>
          <a:noFill/>
          <a:ln w="25400">
            <a:noFill/>
          </a:ln>
        </p:spPr>
        <p:txBody>
          <a:bodyPr wrap="square">
            <a:spAutoFit/>
          </a:bodyPr>
          <a:lstStyle/>
          <a:p>
            <a:pPr algn="ctr"/>
            <a:r>
              <a:rPr lang="en-US" altLang="ja-JP" sz="1600" b="1" dirty="0">
                <a:solidFill>
                  <a:prstClr val="black"/>
                </a:solidFill>
                <a:latin typeface="BIZ UDPゴシック" panose="020B0400000000000000" pitchFamily="50" charset="-128"/>
                <a:ea typeface="BIZ UDPゴシック" panose="020B0400000000000000" pitchFamily="50" charset="-128"/>
              </a:rPr>
              <a:t>〔</a:t>
            </a:r>
            <a:r>
              <a:rPr lang="ja-JP" altLang="en-US" sz="1600" b="1" dirty="0">
                <a:solidFill>
                  <a:prstClr val="black"/>
                </a:solidFill>
                <a:latin typeface="BIZ UDPゴシック" panose="020B0400000000000000" pitchFamily="50" charset="-128"/>
                <a:ea typeface="BIZ UDPゴシック" panose="020B0400000000000000" pitchFamily="50" charset="-128"/>
              </a:rPr>
              <a:t>歯・薬 追補 </a:t>
            </a:r>
            <a:r>
              <a:rPr lang="en-US" altLang="ja-JP" sz="1600" b="1" dirty="0">
                <a:solidFill>
                  <a:prstClr val="black"/>
                </a:solidFill>
                <a:latin typeface="BIZ UDPゴシック" panose="020B0400000000000000" pitchFamily="50" charset="-128"/>
                <a:ea typeface="BIZ UDPゴシック" panose="020B0400000000000000" pitchFamily="50" charset="-128"/>
              </a:rPr>
              <a:t>5〕</a:t>
            </a:r>
            <a:endParaRPr lang="ja-JP" altLang="en-US" sz="1600" b="1"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00429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gradFill flip="none" rotWithShape="1">
            <a:gsLst>
              <a:gs pos="20000">
                <a:srgbClr val="39837F"/>
              </a:gs>
              <a:gs pos="45000">
                <a:srgbClr val="39837F"/>
              </a:gs>
              <a:gs pos="55000">
                <a:srgbClr val="89743F"/>
              </a:gs>
              <a:gs pos="83000">
                <a:srgbClr val="89743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endParaRPr>
          </a:p>
        </p:txBody>
      </p:sp>
      <p:grpSp>
        <p:nvGrpSpPr>
          <p:cNvPr id="5" name="グループ化 4"/>
          <p:cNvGrpSpPr/>
          <p:nvPr/>
        </p:nvGrpSpPr>
        <p:grpSpPr>
          <a:xfrm>
            <a:off x="704998" y="1985566"/>
            <a:ext cx="8070512" cy="4161799"/>
            <a:chOff x="870911" y="1721723"/>
            <a:chExt cx="8159602" cy="4161799"/>
          </a:xfrm>
        </p:grpSpPr>
        <p:sp>
          <p:nvSpPr>
            <p:cNvPr id="12" name="円/楕円 11"/>
            <p:cNvSpPr/>
            <p:nvPr/>
          </p:nvSpPr>
          <p:spPr bwMode="auto">
            <a:xfrm rot="19176989">
              <a:off x="870911" y="1721723"/>
              <a:ext cx="631332" cy="465382"/>
            </a:xfrm>
            <a:prstGeom prst="ellipse">
              <a:avLst/>
            </a:prstGeom>
            <a:solidFill>
              <a:srgbClr val="3E6EB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9" name="円/楕円 8"/>
            <p:cNvSpPr/>
            <p:nvPr/>
          </p:nvSpPr>
          <p:spPr bwMode="auto">
            <a:xfrm rot="19176989">
              <a:off x="870912" y="4246681"/>
              <a:ext cx="631332" cy="465382"/>
            </a:xfrm>
            <a:prstGeom prst="ellipse">
              <a:avLst/>
            </a:prstGeom>
            <a:solidFill>
              <a:srgbClr val="3E6EB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10" name="円/楕円 9"/>
            <p:cNvSpPr/>
            <p:nvPr/>
          </p:nvSpPr>
          <p:spPr bwMode="auto">
            <a:xfrm rot="19176989">
              <a:off x="870913" y="5092319"/>
              <a:ext cx="631332" cy="465382"/>
            </a:xfrm>
            <a:prstGeom prst="ellipse">
              <a:avLst/>
            </a:prstGeom>
            <a:solidFill>
              <a:srgbClr val="3E6EB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11" name="円/楕円 10"/>
            <p:cNvSpPr/>
            <p:nvPr/>
          </p:nvSpPr>
          <p:spPr bwMode="auto">
            <a:xfrm rot="19176989">
              <a:off x="870913" y="2556846"/>
              <a:ext cx="631332" cy="465382"/>
            </a:xfrm>
            <a:prstGeom prst="ellipse">
              <a:avLst/>
            </a:prstGeom>
            <a:solidFill>
              <a:srgbClr val="3E6EB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4" name="円/楕円 3"/>
            <p:cNvSpPr/>
            <p:nvPr/>
          </p:nvSpPr>
          <p:spPr bwMode="auto">
            <a:xfrm rot="19176989">
              <a:off x="870913" y="3401043"/>
              <a:ext cx="631332" cy="465382"/>
            </a:xfrm>
            <a:prstGeom prst="ellipse">
              <a:avLst/>
            </a:prstGeom>
            <a:solidFill>
              <a:srgbClr val="3E6EB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3" name="正方形/長方形 2"/>
            <p:cNvSpPr/>
            <p:nvPr/>
          </p:nvSpPr>
          <p:spPr>
            <a:xfrm>
              <a:off x="988858" y="1728538"/>
              <a:ext cx="8041655" cy="4154984"/>
            </a:xfrm>
            <a:prstGeom prst="rect">
              <a:avLst/>
            </a:prstGeom>
          </p:spPr>
          <p:txBody>
            <a:bodyPr wrap="square">
              <a:spAutoFit/>
            </a:bodyPr>
            <a:lstStyle/>
            <a:p>
              <a:r>
                <a:rPr lang="en-US" altLang="ja-JP" sz="2000" b="1" dirty="0">
                  <a:solidFill>
                    <a:srgbClr val="FFFFFF"/>
                  </a:solidFill>
                  <a:latin typeface="BIZ UDPゴシック" panose="020B0400000000000000" pitchFamily="50" charset="-128"/>
                  <a:ea typeface="BIZ UDPゴシック" panose="020B0400000000000000" pitchFamily="50" charset="-128"/>
                </a:rPr>
                <a:t>1</a:t>
              </a:r>
              <a:r>
                <a:rPr lang="ja-JP" altLang="en-US" sz="2000" b="1" dirty="0">
                  <a:solidFill>
                    <a:srgbClr val="000000"/>
                  </a:solidFill>
                  <a:latin typeface="BIZ UDPゴシック" panose="020B0400000000000000" pitchFamily="50" charset="-128"/>
                  <a:ea typeface="BIZ UDPゴシック" panose="020B0400000000000000" pitchFamily="50" charset="-128"/>
                </a:rPr>
                <a:t>     自分自身がとらわれている常識の殻を破り、前を向いて生きて</a:t>
              </a:r>
              <a:endParaRPr lang="en-US" altLang="ja-JP" sz="2000" b="1" dirty="0">
                <a:solidFill>
                  <a:srgbClr val="000000"/>
                </a:solidFill>
                <a:latin typeface="BIZ UDPゴシック" panose="020B0400000000000000" pitchFamily="50" charset="-128"/>
                <a:ea typeface="BIZ UDPゴシック" panose="020B0400000000000000" pitchFamily="50" charset="-128"/>
              </a:endParaRPr>
            </a:p>
            <a:p>
              <a:r>
                <a:rPr lang="ja-JP" altLang="en-US" sz="2000" b="1" dirty="0">
                  <a:solidFill>
                    <a:srgbClr val="000000"/>
                  </a:solidFill>
                  <a:latin typeface="BIZ UDPゴシック" panose="020B0400000000000000" pitchFamily="50" charset="-128"/>
                  <a:ea typeface="BIZ UDPゴシック" panose="020B0400000000000000" pitchFamily="50" charset="-128"/>
                </a:rPr>
                <a:t>       いきます。</a:t>
              </a:r>
              <a:endParaRPr lang="en-US" altLang="ja-JP" sz="2000" b="1" dirty="0">
                <a:solidFill>
                  <a:srgbClr val="000000"/>
                </a:solidFill>
                <a:latin typeface="BIZ UDPゴシック" panose="020B0400000000000000" pitchFamily="50" charset="-128"/>
                <a:ea typeface="BIZ UDPゴシック" panose="020B0400000000000000" pitchFamily="50" charset="-128"/>
              </a:endParaRPr>
            </a:p>
            <a:p>
              <a:endParaRPr lang="ja-JP" altLang="en-US" sz="1600" b="1" dirty="0">
                <a:solidFill>
                  <a:srgbClr val="000000"/>
                </a:solidFill>
                <a:latin typeface="BIZ UDPゴシック" panose="020B0400000000000000" pitchFamily="50" charset="-128"/>
                <a:ea typeface="BIZ UDPゴシック" panose="020B0400000000000000" pitchFamily="50" charset="-128"/>
              </a:endParaRPr>
            </a:p>
            <a:p>
              <a:r>
                <a:rPr lang="en-US" altLang="ja-JP" sz="2000" b="1" dirty="0">
                  <a:solidFill>
                    <a:srgbClr val="FFFFFF"/>
                  </a:solidFill>
                  <a:latin typeface="BIZ UDPゴシック" panose="020B0400000000000000" pitchFamily="50" charset="-128"/>
                  <a:ea typeface="BIZ UDPゴシック" panose="020B0400000000000000" pitchFamily="50" charset="-128"/>
                </a:rPr>
                <a:t>2</a:t>
              </a:r>
              <a:r>
                <a:rPr lang="ja-JP" altLang="en-US" sz="2000" b="1" dirty="0">
                  <a:solidFill>
                    <a:srgbClr val="FFFFFF"/>
                  </a:solidFill>
                  <a:latin typeface="BIZ UDPゴシック" panose="020B0400000000000000" pitchFamily="50" charset="-128"/>
                  <a:ea typeface="BIZ UDPゴシック" panose="020B0400000000000000" pitchFamily="50" charset="-128"/>
                </a:rPr>
                <a:t> </a:t>
              </a:r>
              <a:r>
                <a:rPr lang="ja-JP" altLang="en-US" sz="2000" b="1" dirty="0">
                  <a:solidFill>
                    <a:srgbClr val="000000"/>
                  </a:solidFill>
                  <a:latin typeface="BIZ UDPゴシック" panose="020B0400000000000000" pitchFamily="50" charset="-128"/>
                  <a:ea typeface="BIZ UDPゴシック" panose="020B0400000000000000" pitchFamily="50" charset="-128"/>
                </a:rPr>
                <a:t>    自分の力を活かして、大切にしたい暮らしを続け、社会の一員</a:t>
              </a:r>
              <a:endParaRPr lang="en-US" altLang="ja-JP" sz="2000" b="1" dirty="0">
                <a:solidFill>
                  <a:srgbClr val="000000"/>
                </a:solidFill>
                <a:latin typeface="BIZ UDPゴシック" panose="020B0400000000000000" pitchFamily="50" charset="-128"/>
                <a:ea typeface="BIZ UDPゴシック" panose="020B0400000000000000" pitchFamily="50" charset="-128"/>
              </a:endParaRPr>
            </a:p>
            <a:p>
              <a:r>
                <a:rPr lang="ja-JP" altLang="en-US" sz="2000" b="1" dirty="0">
                  <a:solidFill>
                    <a:srgbClr val="000000"/>
                  </a:solidFill>
                  <a:latin typeface="BIZ UDPゴシック" panose="020B0400000000000000" pitchFamily="50" charset="-128"/>
                  <a:ea typeface="BIZ UDPゴシック" panose="020B0400000000000000" pitchFamily="50" charset="-128"/>
                </a:rPr>
                <a:t>       として、楽しみながらチャレンジしていきます。</a:t>
              </a:r>
            </a:p>
            <a:p>
              <a:endParaRPr lang="en-US" altLang="ja-JP" sz="1600" b="1" dirty="0">
                <a:solidFill>
                  <a:srgbClr val="000000"/>
                </a:solidFill>
                <a:latin typeface="BIZ UDPゴシック" panose="020B0400000000000000" pitchFamily="50" charset="-128"/>
                <a:ea typeface="BIZ UDPゴシック" panose="020B0400000000000000" pitchFamily="50" charset="-128"/>
              </a:endParaRPr>
            </a:p>
            <a:p>
              <a:r>
                <a:rPr lang="en-US" altLang="ja-JP" sz="2000" b="1" dirty="0">
                  <a:solidFill>
                    <a:srgbClr val="FFFFFF"/>
                  </a:solidFill>
                  <a:latin typeface="BIZ UDPゴシック" panose="020B0400000000000000" pitchFamily="50" charset="-128"/>
                  <a:ea typeface="BIZ UDPゴシック" panose="020B0400000000000000" pitchFamily="50" charset="-128"/>
                </a:rPr>
                <a:t>3</a:t>
              </a:r>
              <a:r>
                <a:rPr lang="ja-JP" altLang="en-US" sz="2000" b="1" dirty="0">
                  <a:solidFill>
                    <a:srgbClr val="000000"/>
                  </a:solidFill>
                  <a:latin typeface="BIZ UDPゴシック" panose="020B0400000000000000" pitchFamily="50" charset="-128"/>
                  <a:ea typeface="BIZ UDPゴシック" panose="020B0400000000000000" pitchFamily="50" charset="-128"/>
                </a:rPr>
                <a:t>     私たち本人同士が、出会い、つながり、生きる力をわき立たせ、</a:t>
              </a:r>
              <a:endParaRPr lang="en-US" altLang="ja-JP" sz="2000" b="1" dirty="0">
                <a:solidFill>
                  <a:srgbClr val="000000"/>
                </a:solidFill>
                <a:latin typeface="BIZ UDPゴシック" panose="020B0400000000000000" pitchFamily="50" charset="-128"/>
                <a:ea typeface="BIZ UDPゴシック" panose="020B0400000000000000" pitchFamily="50" charset="-128"/>
              </a:endParaRPr>
            </a:p>
            <a:p>
              <a:r>
                <a:rPr lang="ja-JP" altLang="en-US" sz="2000" b="1" dirty="0">
                  <a:solidFill>
                    <a:srgbClr val="000000"/>
                  </a:solidFill>
                  <a:latin typeface="BIZ UDPゴシック" panose="020B0400000000000000" pitchFamily="50" charset="-128"/>
                  <a:ea typeface="BIZ UDPゴシック" panose="020B0400000000000000" pitchFamily="50" charset="-128"/>
                </a:rPr>
                <a:t>       元気に暮らしていきます。</a:t>
              </a:r>
            </a:p>
            <a:p>
              <a:endParaRPr lang="en-US" altLang="ja-JP" sz="1600" b="1" dirty="0">
                <a:solidFill>
                  <a:srgbClr val="000000"/>
                </a:solidFill>
                <a:latin typeface="BIZ UDPゴシック" panose="020B0400000000000000" pitchFamily="50" charset="-128"/>
                <a:ea typeface="BIZ UDPゴシック" panose="020B0400000000000000" pitchFamily="50" charset="-128"/>
              </a:endParaRPr>
            </a:p>
            <a:p>
              <a:r>
                <a:rPr lang="en-US" altLang="ja-JP" sz="2000" b="1" dirty="0">
                  <a:solidFill>
                    <a:srgbClr val="FFFFFF"/>
                  </a:solidFill>
                  <a:latin typeface="BIZ UDPゴシック" panose="020B0400000000000000" pitchFamily="50" charset="-128"/>
                  <a:ea typeface="BIZ UDPゴシック" panose="020B0400000000000000" pitchFamily="50" charset="-128"/>
                </a:rPr>
                <a:t>4</a:t>
              </a:r>
              <a:r>
                <a:rPr lang="ja-JP" altLang="en-US" sz="2000" b="1" dirty="0">
                  <a:solidFill>
                    <a:srgbClr val="000000"/>
                  </a:solidFill>
                  <a:latin typeface="BIZ UDPゴシック" panose="020B0400000000000000" pitchFamily="50" charset="-128"/>
                  <a:ea typeface="BIZ UDPゴシック" panose="020B0400000000000000" pitchFamily="50" charset="-128"/>
                </a:rPr>
                <a:t>     自分の思いや希望を伝えながら、味方になってくれる人たちを、</a:t>
              </a:r>
              <a:endParaRPr lang="en-US" altLang="ja-JP" sz="2000" b="1" dirty="0">
                <a:solidFill>
                  <a:srgbClr val="000000"/>
                </a:solidFill>
                <a:latin typeface="BIZ UDPゴシック" panose="020B0400000000000000" pitchFamily="50" charset="-128"/>
                <a:ea typeface="BIZ UDPゴシック" panose="020B0400000000000000" pitchFamily="50" charset="-128"/>
              </a:endParaRPr>
            </a:p>
            <a:p>
              <a:r>
                <a:rPr lang="ja-JP" altLang="en-US" sz="2000" b="1" dirty="0">
                  <a:solidFill>
                    <a:srgbClr val="000000"/>
                  </a:solidFill>
                  <a:latin typeface="BIZ UDPゴシック" panose="020B0400000000000000" pitchFamily="50" charset="-128"/>
                  <a:ea typeface="BIZ UDPゴシック" panose="020B0400000000000000" pitchFamily="50" charset="-128"/>
                </a:rPr>
                <a:t>       身近なまちで見つけ、一緒に歩んでいきます。</a:t>
              </a:r>
            </a:p>
            <a:p>
              <a:endParaRPr lang="en-US" altLang="ja-JP" sz="1600" b="1" dirty="0">
                <a:solidFill>
                  <a:srgbClr val="000000"/>
                </a:solidFill>
                <a:latin typeface="BIZ UDPゴシック" panose="020B0400000000000000" pitchFamily="50" charset="-128"/>
                <a:ea typeface="BIZ UDPゴシック" panose="020B0400000000000000" pitchFamily="50" charset="-128"/>
              </a:endParaRPr>
            </a:p>
            <a:p>
              <a:r>
                <a:rPr lang="en-US" altLang="ja-JP" sz="2000" b="1" dirty="0">
                  <a:solidFill>
                    <a:srgbClr val="FFFFFF"/>
                  </a:solidFill>
                  <a:latin typeface="BIZ UDPゴシック" panose="020B0400000000000000" pitchFamily="50" charset="-128"/>
                  <a:ea typeface="BIZ UDPゴシック" panose="020B0400000000000000" pitchFamily="50" charset="-128"/>
                </a:rPr>
                <a:t>5</a:t>
              </a:r>
              <a:r>
                <a:rPr lang="ja-JP" altLang="en-US" sz="2000" b="1" dirty="0">
                  <a:solidFill>
                    <a:srgbClr val="000000"/>
                  </a:solidFill>
                  <a:latin typeface="BIZ UDPゴシック" panose="020B0400000000000000" pitchFamily="50" charset="-128"/>
                  <a:ea typeface="BIZ UDPゴシック" panose="020B0400000000000000" pitchFamily="50" charset="-128"/>
                </a:rPr>
                <a:t>     認知症とともに生きている体験や工夫を活かし、暮らしやすい</a:t>
              </a:r>
              <a:endParaRPr lang="en-US" altLang="ja-JP" sz="2000" b="1" dirty="0">
                <a:solidFill>
                  <a:srgbClr val="000000"/>
                </a:solidFill>
                <a:latin typeface="BIZ UDPゴシック" panose="020B0400000000000000" pitchFamily="50" charset="-128"/>
                <a:ea typeface="BIZ UDPゴシック" panose="020B0400000000000000" pitchFamily="50" charset="-128"/>
              </a:endParaRPr>
            </a:p>
            <a:p>
              <a:r>
                <a:rPr lang="ja-JP" altLang="en-US" sz="2000" b="1" dirty="0">
                  <a:solidFill>
                    <a:srgbClr val="000000"/>
                  </a:solidFill>
                  <a:latin typeface="BIZ UDPゴシック" panose="020B0400000000000000" pitchFamily="50" charset="-128"/>
                  <a:ea typeface="BIZ UDPゴシック" panose="020B0400000000000000" pitchFamily="50" charset="-128"/>
                </a:rPr>
                <a:t>       わがまちを一緒につくっていきます。</a:t>
              </a:r>
            </a:p>
          </p:txBody>
        </p:sp>
      </p:grpSp>
      <p:sp>
        <p:nvSpPr>
          <p:cNvPr id="2" name="角丸四角形 1"/>
          <p:cNvSpPr/>
          <p:nvPr/>
        </p:nvSpPr>
        <p:spPr bwMode="auto">
          <a:xfrm>
            <a:off x="821657" y="1202907"/>
            <a:ext cx="7538095" cy="549246"/>
          </a:xfrm>
          <a:prstGeom prst="roundRect">
            <a:avLst>
              <a:gd name="adj" fmla="val 50000"/>
            </a:avLst>
          </a:prstGeom>
          <a:solidFill>
            <a:srgbClr val="CF594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ja-JP" altLang="en-US" sz="2200" b="1" dirty="0">
                <a:solidFill>
                  <a:srgbClr val="FFFFFF"/>
                </a:solidFill>
                <a:latin typeface="BIZ UDPゴシック" panose="020B0400000000000000" pitchFamily="50" charset="-128"/>
                <a:ea typeface="BIZ UDPゴシック" panose="020B0400000000000000" pitchFamily="50" charset="-128"/>
              </a:rPr>
              <a:t>一足先に認知症になった私たちからすべての人たちへ</a:t>
            </a:r>
            <a:endParaRPr lang="ja-JP" altLang="en-US" sz="2200" dirty="0">
              <a:solidFill>
                <a:srgbClr val="FFFFFF"/>
              </a:solidFill>
              <a:effectLst>
                <a:outerShdw blurRad="38100" dist="38100" dir="2700000" algn="tl">
                  <a:srgbClr val="000000">
                    <a:alpha val="43137"/>
                  </a:srgbClr>
                </a:outerShdw>
              </a:effectLst>
              <a:latin typeface="Arial" charset="0"/>
            </a:endParaRPr>
          </a:p>
        </p:txBody>
      </p:sp>
      <p:sp>
        <p:nvSpPr>
          <p:cNvPr id="13" name="Rectangle 2"/>
          <p:cNvSpPr txBox="1">
            <a:spLocks noChangeArrowheads="1"/>
          </p:cNvSpPr>
          <p:nvPr/>
        </p:nvSpPr>
        <p:spPr bwMode="auto">
          <a:xfrm>
            <a:off x="661571" y="5797"/>
            <a:ext cx="7816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defTabSz="1001713" eaLnBrk="1" hangingPunct="1"/>
            <a:r>
              <a:rPr lang="ja-JP" altLang="en-US" sz="3200" b="1" kern="0" dirty="0">
                <a:solidFill>
                  <a:srgbClr val="FFFFFF"/>
                </a:solidFill>
                <a:latin typeface="BIZ UDPゴシック" panose="020B0400000000000000" pitchFamily="50" charset="-128"/>
                <a:ea typeface="BIZ UDPゴシック" panose="020B0400000000000000" pitchFamily="50" charset="-128"/>
                <a:cs typeface="Meiryo UI" pitchFamily="50" charset="-128"/>
              </a:rPr>
              <a:t>認知症とともに生きる希望宣言</a:t>
            </a:r>
          </a:p>
        </p:txBody>
      </p:sp>
      <p:sp>
        <p:nvSpPr>
          <p:cNvPr id="16" name="テキスト ボックス 15"/>
          <p:cNvSpPr txBox="1"/>
          <p:nvPr/>
        </p:nvSpPr>
        <p:spPr>
          <a:xfrm>
            <a:off x="287600" y="6412409"/>
            <a:ext cx="8780045" cy="307777"/>
          </a:xfrm>
          <a:prstGeom prst="rect">
            <a:avLst/>
          </a:prstGeom>
          <a:noFill/>
        </p:spPr>
        <p:txBody>
          <a:bodyPr wrap="square" rtlCol="0">
            <a:spAutoFit/>
          </a:bodyPr>
          <a:lstStyle/>
          <a:p>
            <a:pPr algn="r" defTabSz="722507"/>
            <a:r>
              <a:rPr lang="ja-JP" altLang="en-US" sz="1400" dirty="0">
                <a:solidFill>
                  <a:srgbClr val="000000"/>
                </a:solidFill>
                <a:latin typeface="BIZ UDPゴシック" panose="020B0400000000000000" pitchFamily="50" charset="-128"/>
                <a:ea typeface="BIZ UDPゴシック" panose="020B0400000000000000" pitchFamily="50" charset="-128"/>
              </a:rPr>
              <a:t>日本認知症本人ワーキンググループ（</a:t>
            </a:r>
            <a:r>
              <a:rPr lang="en-US" altLang="ja-JP" sz="1400" dirty="0">
                <a:solidFill>
                  <a:srgbClr val="000000"/>
                </a:solidFill>
                <a:latin typeface="BIZ UDPゴシック" panose="020B0400000000000000" pitchFamily="50" charset="-128"/>
                <a:ea typeface="BIZ UDPゴシック" panose="020B0400000000000000" pitchFamily="50" charset="-128"/>
              </a:rPr>
              <a:t>JDWG</a:t>
            </a:r>
            <a:r>
              <a:rPr lang="ja-JP" altLang="en-US" sz="1400" dirty="0">
                <a:solidFill>
                  <a:srgbClr val="000000"/>
                </a:solidFill>
                <a:latin typeface="BIZ UDPゴシック" panose="020B0400000000000000" pitchFamily="50" charset="-128"/>
                <a:ea typeface="BIZ UDPゴシック" panose="020B0400000000000000" pitchFamily="50" charset="-128"/>
              </a:rPr>
              <a:t>）（平成</a:t>
            </a:r>
            <a:r>
              <a:rPr lang="en-US" altLang="ja-JP" sz="1400" dirty="0">
                <a:solidFill>
                  <a:srgbClr val="000000"/>
                </a:solidFill>
                <a:latin typeface="BIZ UDPゴシック" panose="020B0400000000000000" pitchFamily="50" charset="-128"/>
                <a:ea typeface="BIZ UDPゴシック" panose="020B0400000000000000" pitchFamily="50" charset="-128"/>
              </a:rPr>
              <a:t>30</a:t>
            </a:r>
            <a:r>
              <a:rPr lang="ja-JP" altLang="en-US" sz="1400" dirty="0">
                <a:solidFill>
                  <a:srgbClr val="000000"/>
                </a:solidFill>
                <a:latin typeface="BIZ UDPゴシック" panose="020B0400000000000000" pitchFamily="50" charset="-128"/>
                <a:ea typeface="BIZ UDPゴシック" panose="020B0400000000000000" pitchFamily="50" charset="-128"/>
              </a:rPr>
              <a:t>年</a:t>
            </a:r>
            <a:r>
              <a:rPr lang="en-US" altLang="ja-JP" sz="1400" dirty="0">
                <a:solidFill>
                  <a:srgbClr val="000000"/>
                </a:solidFill>
                <a:latin typeface="BIZ UDPゴシック" panose="020B0400000000000000" pitchFamily="50" charset="-128"/>
                <a:ea typeface="BIZ UDPゴシック" panose="020B0400000000000000" pitchFamily="50" charset="-128"/>
              </a:rPr>
              <a:t>11</a:t>
            </a:r>
            <a:r>
              <a:rPr lang="ja-JP" altLang="en-US" sz="1400" dirty="0">
                <a:solidFill>
                  <a:srgbClr val="000000"/>
                </a:solidFill>
                <a:latin typeface="BIZ UDPゴシック" panose="020B0400000000000000" pitchFamily="50" charset="-128"/>
                <a:ea typeface="BIZ UDPゴシック" panose="020B0400000000000000" pitchFamily="50" charset="-128"/>
              </a:rPr>
              <a:t>月</a:t>
            </a:r>
            <a:r>
              <a:rPr lang="en-US" altLang="ja-JP" sz="1400" dirty="0">
                <a:solidFill>
                  <a:srgbClr val="000000"/>
                </a:solidFill>
                <a:latin typeface="BIZ UDPゴシック" panose="020B0400000000000000" pitchFamily="50" charset="-128"/>
                <a:ea typeface="BIZ UDPゴシック" panose="020B0400000000000000" pitchFamily="50" charset="-128"/>
              </a:rPr>
              <a:t>1</a:t>
            </a:r>
            <a:r>
              <a:rPr lang="ja-JP" altLang="en-US" sz="1400" dirty="0">
                <a:solidFill>
                  <a:srgbClr val="000000"/>
                </a:solidFill>
                <a:latin typeface="BIZ UDPゴシック" panose="020B0400000000000000" pitchFamily="50" charset="-128"/>
                <a:ea typeface="BIZ UDPゴシック" panose="020B0400000000000000" pitchFamily="50" charset="-128"/>
              </a:rPr>
              <a:t>日）  </a:t>
            </a:r>
            <a:r>
              <a:rPr lang="en-US" altLang="ja-JP" sz="1400" dirty="0">
                <a:solidFill>
                  <a:srgbClr val="000000"/>
                </a:solidFill>
                <a:latin typeface="BIZ UDPゴシック" panose="020B0400000000000000" pitchFamily="50" charset="-128"/>
                <a:ea typeface="BIZ UDPゴシック" panose="020B0400000000000000" pitchFamily="50" charset="-128"/>
              </a:rPr>
              <a:t>http://www.jdwg.org/statement/</a:t>
            </a:r>
            <a:endParaRPr lang="ja-JP" altLang="en-US" sz="1400" dirty="0">
              <a:solidFill>
                <a:srgbClr val="000000"/>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7D8B5EAB-D574-4DF2-A8FE-C7DCFE28274A}"/>
              </a:ext>
            </a:extLst>
          </p:cNvPr>
          <p:cNvSpPr txBox="1"/>
          <p:nvPr/>
        </p:nvSpPr>
        <p:spPr>
          <a:xfrm>
            <a:off x="-1" y="710695"/>
            <a:ext cx="1643744" cy="338554"/>
          </a:xfrm>
          <a:prstGeom prst="rect">
            <a:avLst/>
          </a:prstGeom>
          <a:noFill/>
          <a:ln w="25400">
            <a:noFill/>
          </a:ln>
        </p:spPr>
        <p:txBody>
          <a:bodyPr wrap="square">
            <a:spAutoFit/>
          </a:bodyPr>
          <a:lstStyle/>
          <a:p>
            <a:pPr algn="ctr"/>
            <a:r>
              <a:rPr lang="en-US" altLang="ja-JP" sz="1600" b="1" dirty="0">
                <a:solidFill>
                  <a:prstClr val="black"/>
                </a:solidFill>
                <a:latin typeface="BIZ UDPゴシック" panose="020B0400000000000000" pitchFamily="50" charset="-128"/>
                <a:ea typeface="BIZ UDPゴシック" panose="020B0400000000000000" pitchFamily="50" charset="-128"/>
              </a:rPr>
              <a:t>〔</a:t>
            </a:r>
            <a:r>
              <a:rPr lang="ja-JP" altLang="en-US" sz="1600" b="1" dirty="0">
                <a:solidFill>
                  <a:prstClr val="black"/>
                </a:solidFill>
                <a:latin typeface="BIZ UDPゴシック" panose="020B0400000000000000" pitchFamily="50" charset="-128"/>
                <a:ea typeface="BIZ UDPゴシック" panose="020B0400000000000000" pitchFamily="50" charset="-128"/>
              </a:rPr>
              <a:t>歯・薬 追補 </a:t>
            </a:r>
            <a:r>
              <a:rPr lang="en-US" altLang="ja-JP" sz="1600" b="1" dirty="0">
                <a:solidFill>
                  <a:prstClr val="black"/>
                </a:solidFill>
                <a:latin typeface="BIZ UDPゴシック" panose="020B0400000000000000" pitchFamily="50" charset="-128"/>
                <a:ea typeface="BIZ UDPゴシック" panose="020B0400000000000000" pitchFamily="50" charset="-128"/>
              </a:rPr>
              <a:t>6〕</a:t>
            </a:r>
            <a:endParaRPr lang="ja-JP" altLang="en-US" sz="1600" b="1"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9329365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gradFill flip="none" rotWithShape="1">
            <a:gsLst>
              <a:gs pos="20000">
                <a:srgbClr val="39837F"/>
              </a:gs>
              <a:gs pos="45000">
                <a:srgbClr val="39837F"/>
              </a:gs>
              <a:gs pos="55000">
                <a:srgbClr val="89743F"/>
              </a:gs>
              <a:gs pos="83000">
                <a:srgbClr val="89743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endParaRPr>
          </a:p>
        </p:txBody>
      </p:sp>
      <p:sp>
        <p:nvSpPr>
          <p:cNvPr id="189442" name="Rectangle 10"/>
          <p:cNvSpPr>
            <a:spLocks noChangeArrowheads="1"/>
          </p:cNvSpPr>
          <p:nvPr/>
        </p:nvSpPr>
        <p:spPr bwMode="auto">
          <a:xfrm>
            <a:off x="1514475" y="57370"/>
            <a:ext cx="61150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a:spcBef>
                <a:spcPct val="0"/>
              </a:spcBef>
              <a:buFontTx/>
              <a:buNone/>
              <a:defRPr/>
            </a:pPr>
            <a:r>
              <a:rPr lang="ja-JP" altLang="en-US" b="1" dirty="0">
                <a:solidFill>
                  <a:srgbClr val="FFFFFF"/>
                </a:solidFill>
                <a:latin typeface="BIZ UDPゴシック" panose="020B0400000000000000" pitchFamily="50" charset="-128"/>
                <a:ea typeface="BIZ UDPゴシック" panose="020B0400000000000000" pitchFamily="50" charset="-128"/>
              </a:rPr>
              <a:t>年齢階級別の認知症の有病率</a:t>
            </a:r>
            <a:endParaRPr lang="en-US" altLang="ja-JP" b="1" dirty="0">
              <a:solidFill>
                <a:srgbClr val="FFFFFF"/>
              </a:solidFill>
              <a:latin typeface="BIZ UDPゴシック" panose="020B0400000000000000" pitchFamily="50" charset="-128"/>
              <a:ea typeface="BIZ UDPゴシック" panose="020B0400000000000000" pitchFamily="50" charset="-128"/>
            </a:endParaRPr>
          </a:p>
        </p:txBody>
      </p:sp>
      <p:pic>
        <p:nvPicPr>
          <p:cNvPr id="9" name="図 8">
            <a:extLst>
              <a:ext uri="{FF2B5EF4-FFF2-40B4-BE49-F238E27FC236}">
                <a16:creationId xmlns:a16="http://schemas.microsoft.com/office/drawing/2014/main" id="{C783816E-04AB-40CB-9AD3-7E535AF7780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861" t="75699" r="16563" b="12815"/>
          <a:stretch/>
        </p:blipFill>
        <p:spPr>
          <a:xfrm>
            <a:off x="289887" y="5749803"/>
            <a:ext cx="8448760" cy="957368"/>
          </a:xfrm>
          <a:prstGeom prst="rect">
            <a:avLst/>
          </a:prstGeom>
        </p:spPr>
      </p:pic>
      <p:graphicFrame>
        <p:nvGraphicFramePr>
          <p:cNvPr id="8" name="グラフ 7">
            <a:extLst>
              <a:ext uri="{FF2B5EF4-FFF2-40B4-BE49-F238E27FC236}">
                <a16:creationId xmlns:a16="http://schemas.microsoft.com/office/drawing/2014/main" id="{BCF1C7D9-963D-4154-8D40-846D386C1B88}"/>
              </a:ext>
            </a:extLst>
          </p:cNvPr>
          <p:cNvGraphicFramePr>
            <a:graphicFrameLocks/>
          </p:cNvGraphicFramePr>
          <p:nvPr/>
        </p:nvGraphicFramePr>
        <p:xfrm>
          <a:off x="725864" y="1191125"/>
          <a:ext cx="7692272" cy="4589655"/>
        </p:xfrm>
        <a:graphic>
          <a:graphicData uri="http://schemas.openxmlformats.org/drawingml/2006/chart">
            <c:chart xmlns:c="http://schemas.openxmlformats.org/drawingml/2006/chart" xmlns:r="http://schemas.openxmlformats.org/officeDocument/2006/relationships" r:id="rId4"/>
          </a:graphicData>
        </a:graphic>
      </p:graphicFrame>
      <p:sp>
        <p:nvSpPr>
          <p:cNvPr id="7" name="テキスト ボックス 6">
            <a:extLst>
              <a:ext uri="{FF2B5EF4-FFF2-40B4-BE49-F238E27FC236}">
                <a16:creationId xmlns:a16="http://schemas.microsoft.com/office/drawing/2014/main" id="{7D8B5EAB-D574-4DF2-A8FE-C7DCFE28274A}"/>
              </a:ext>
            </a:extLst>
          </p:cNvPr>
          <p:cNvSpPr txBox="1"/>
          <p:nvPr/>
        </p:nvSpPr>
        <p:spPr>
          <a:xfrm>
            <a:off x="-1" y="710695"/>
            <a:ext cx="1643744" cy="338554"/>
          </a:xfrm>
          <a:prstGeom prst="rect">
            <a:avLst/>
          </a:prstGeom>
          <a:noFill/>
          <a:ln w="25400">
            <a:noFill/>
          </a:ln>
        </p:spPr>
        <p:txBody>
          <a:bodyPr wrap="square">
            <a:spAutoFit/>
          </a:bodyPr>
          <a:lstStyle/>
          <a:p>
            <a:pPr algn="ctr"/>
            <a:r>
              <a:rPr lang="en-US" altLang="ja-JP" sz="1600" b="1" dirty="0">
                <a:solidFill>
                  <a:prstClr val="black"/>
                </a:solidFill>
                <a:latin typeface="BIZ UDPゴシック" panose="020B0400000000000000" pitchFamily="50" charset="-128"/>
                <a:ea typeface="BIZ UDPゴシック" panose="020B0400000000000000" pitchFamily="50" charset="-128"/>
              </a:rPr>
              <a:t>〔</a:t>
            </a:r>
            <a:r>
              <a:rPr lang="ja-JP" altLang="en-US" sz="1600" b="1" dirty="0">
                <a:solidFill>
                  <a:prstClr val="black"/>
                </a:solidFill>
                <a:latin typeface="BIZ UDPゴシック" panose="020B0400000000000000" pitchFamily="50" charset="-128"/>
                <a:ea typeface="BIZ UDPゴシック" panose="020B0400000000000000" pitchFamily="50" charset="-128"/>
              </a:rPr>
              <a:t>歯・薬 追補 </a:t>
            </a:r>
            <a:r>
              <a:rPr lang="en-US" altLang="ja-JP" sz="1600" b="1" dirty="0">
                <a:solidFill>
                  <a:prstClr val="black"/>
                </a:solidFill>
                <a:latin typeface="BIZ UDPゴシック" panose="020B0400000000000000" pitchFamily="50" charset="-128"/>
                <a:ea typeface="BIZ UDPゴシック" panose="020B0400000000000000" pitchFamily="50" charset="-128"/>
              </a:rPr>
              <a:t>7〕</a:t>
            </a:r>
            <a:endParaRPr lang="ja-JP" altLang="en-US" sz="1600" b="1"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24747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gradFill flip="none" rotWithShape="1">
            <a:gsLst>
              <a:gs pos="20000">
                <a:srgbClr val="39837F"/>
              </a:gs>
              <a:gs pos="45000">
                <a:srgbClr val="39837F"/>
              </a:gs>
              <a:gs pos="55000">
                <a:srgbClr val="89743F"/>
              </a:gs>
              <a:gs pos="83000">
                <a:srgbClr val="89743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endParaRPr>
          </a:p>
        </p:txBody>
      </p:sp>
      <p:sp>
        <p:nvSpPr>
          <p:cNvPr id="1011715" name="Text Box 3"/>
          <p:cNvSpPr txBox="1">
            <a:spLocks noChangeArrowheads="1"/>
          </p:cNvSpPr>
          <p:nvPr/>
        </p:nvSpPr>
        <p:spPr bwMode="auto">
          <a:xfrm>
            <a:off x="1219200" y="3810000"/>
            <a:ext cx="2590800" cy="765175"/>
          </a:xfrm>
          <a:prstGeom prst="rect">
            <a:avLst/>
          </a:prstGeom>
          <a:noFill/>
          <a:ln w="9525">
            <a:noFill/>
            <a:miter lim="800000"/>
            <a:headEnd/>
            <a:tailEnd/>
          </a:ln>
          <a:effectLst/>
        </p:spPr>
        <p:txBody>
          <a:bodyPr lIns="90792" tIns="45395" rIns="90792" bIns="45395">
            <a:spAutoFit/>
          </a:bodyPr>
          <a:lstStyle/>
          <a:p>
            <a:pPr defTabSz="909638" eaLnBrk="1" hangingPunct="1">
              <a:spcBef>
                <a:spcPct val="50000"/>
              </a:spcBef>
              <a:defRPr/>
            </a:pPr>
            <a:endParaRPr lang="ja-JP" altLang="ja-JP" sz="4500">
              <a:solidFill>
                <a:srgbClr val="000000"/>
              </a:solidFill>
              <a:effectLst>
                <a:outerShdw blurRad="38100" dist="38100" dir="2700000" algn="tl">
                  <a:srgbClr val="000000"/>
                </a:outerShdw>
              </a:effectLst>
              <a:latin typeface="Arial" charset="0"/>
              <a:ea typeface="HG丸ｺﾞｼｯｸM-PRO" pitchFamily="49" charset="-128"/>
            </a:endParaRPr>
          </a:p>
        </p:txBody>
      </p:sp>
      <p:sp>
        <p:nvSpPr>
          <p:cNvPr id="25" name="Text Box 3"/>
          <p:cNvSpPr txBox="1">
            <a:spLocks noChangeArrowheads="1"/>
          </p:cNvSpPr>
          <p:nvPr/>
        </p:nvSpPr>
        <p:spPr bwMode="auto">
          <a:xfrm>
            <a:off x="732888" y="1421358"/>
            <a:ext cx="7678224" cy="4777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83" tIns="41441" rIns="82883" bIns="41441" anchor="t"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442913" indent="-442913" eaLnBrk="1" hangingPunct="1">
              <a:spcBef>
                <a:spcPts val="2400"/>
              </a:spcBef>
              <a:buClr>
                <a:srgbClr val="009999"/>
              </a:buClr>
              <a:buSzPct val="85000"/>
              <a:buFont typeface="Wingdings" pitchFamily="2" charset="2"/>
              <a:buNone/>
              <a:defRPr/>
            </a:pPr>
            <a:r>
              <a:rPr lang="en-US" altLang="ja-JP"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a:t>
            </a: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solidFill>
                  <a:srgbClr val="B84848"/>
                </a:solidFill>
                <a:latin typeface="BIZ UDPゴシック" panose="020B0400000000000000" pitchFamily="50" charset="-128"/>
                <a:ea typeface="BIZ UDPゴシック" panose="020B0400000000000000" pitchFamily="50" charset="-128"/>
                <a:cs typeface="Meiryo UI" pitchFamily="50" charset="-128"/>
              </a:rPr>
              <a:t>認知領域（記憶、実行機能、注意、言語、社会的認知及び判断、精神運動速度、視覚認知又は視空間認知）のうち</a:t>
            </a:r>
            <a:r>
              <a:rPr lang="en-US" altLang="ja-JP" sz="2400" b="1" dirty="0">
                <a:solidFill>
                  <a:srgbClr val="B84848"/>
                </a:solidFill>
                <a:latin typeface="BIZ UDPゴシック" panose="020B0400000000000000" pitchFamily="50" charset="-128"/>
                <a:ea typeface="BIZ UDPゴシック" panose="020B0400000000000000" pitchFamily="50" charset="-128"/>
                <a:cs typeface="Meiryo UI" pitchFamily="50" charset="-128"/>
              </a:rPr>
              <a:t>2</a:t>
            </a:r>
            <a:r>
              <a:rPr lang="ja-JP" altLang="en-US" sz="2400" b="1" dirty="0">
                <a:solidFill>
                  <a:srgbClr val="B84848"/>
                </a:solidFill>
                <a:latin typeface="BIZ UDPゴシック" panose="020B0400000000000000" pitchFamily="50" charset="-128"/>
                <a:ea typeface="BIZ UDPゴシック" panose="020B0400000000000000" pitchFamily="50" charset="-128"/>
                <a:cs typeface="Meiryo UI" pitchFamily="50" charset="-128"/>
              </a:rPr>
              <a:t>つ以上</a:t>
            </a: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が以前のレベルから低下しているという特徴を持つ後天的な脳症候群である。</a:t>
            </a:r>
          </a:p>
          <a:p>
            <a:pPr marL="442913" indent="-442913" eaLnBrk="1" hangingPunct="1">
              <a:spcBef>
                <a:spcPts val="2400"/>
              </a:spcBef>
              <a:buClr>
                <a:srgbClr val="009999"/>
              </a:buClr>
              <a:buSzPct val="85000"/>
              <a:buFont typeface="Wingdings" pitchFamily="2" charset="2"/>
              <a:buNone/>
              <a:defRPr/>
            </a:pPr>
            <a:r>
              <a:rPr lang="en-US" altLang="ja-JP"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B</a:t>
            </a: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認知機能の低下は正常加齢によるものではなく、</a:t>
            </a:r>
            <a:r>
              <a:rPr lang="ja-JP" altLang="en-US" sz="2400" b="1" dirty="0">
                <a:solidFill>
                  <a:srgbClr val="B84848"/>
                </a:solidFill>
                <a:latin typeface="BIZ UDPゴシック" panose="020B0400000000000000" pitchFamily="50" charset="-128"/>
                <a:ea typeface="BIZ UDPゴシック" panose="020B0400000000000000" pitchFamily="50" charset="-128"/>
                <a:cs typeface="Meiryo UI" pitchFamily="50" charset="-128"/>
              </a:rPr>
              <a:t>日常生活活動の自立を有意に妨げる</a:t>
            </a: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p>
          <a:p>
            <a:pPr marL="442913" indent="-442913" eaLnBrk="1" hangingPunct="1">
              <a:spcBef>
                <a:spcPts val="2400"/>
              </a:spcBef>
              <a:buClr>
                <a:srgbClr val="009999"/>
              </a:buClr>
              <a:buSzPct val="85000"/>
              <a:buFont typeface="Wingdings" pitchFamily="2" charset="2"/>
              <a:buNone/>
              <a:defRPr/>
            </a:pPr>
            <a:r>
              <a:rPr lang="en-US" altLang="ja-JP"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C</a:t>
            </a: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利用可能な根拠に基づき、認知機能障害は脳に影響する神経学的あるいは医学的な状況、外傷、栄養欠乏、特定の物質や薬剤の慢性的使用、重金属やその他の毒物によるものと考えられる。</a:t>
            </a:r>
          </a:p>
        </p:txBody>
      </p:sp>
      <p:sp>
        <p:nvSpPr>
          <p:cNvPr id="9" name="Text Box 2">
            <a:extLst>
              <a:ext uri="{FF2B5EF4-FFF2-40B4-BE49-F238E27FC236}">
                <a16:creationId xmlns:a16="http://schemas.microsoft.com/office/drawing/2014/main" id="{9803F0C7-E761-4D04-B5AA-00E9B8E90637}"/>
              </a:ext>
            </a:extLst>
          </p:cNvPr>
          <p:cNvSpPr txBox="1">
            <a:spLocks noChangeArrowheads="1"/>
          </p:cNvSpPr>
          <p:nvPr/>
        </p:nvSpPr>
        <p:spPr bwMode="auto">
          <a:xfrm>
            <a:off x="1828800" y="31953"/>
            <a:ext cx="5486400" cy="671291"/>
          </a:xfrm>
          <a:prstGeom prst="rect">
            <a:avLst/>
          </a:prstGeom>
          <a:noFill/>
          <a:ln>
            <a:noFill/>
          </a:ln>
        </p:spPr>
        <p:txBody>
          <a:bodyPr wrap="square" lIns="90792" tIns="45395" rIns="90792" bIns="45395" anchor="ctr"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algn="ctr">
              <a:lnSpc>
                <a:spcPts val="4000"/>
              </a:lnSpc>
              <a:spcBef>
                <a:spcPts val="0"/>
              </a:spcBef>
              <a:defRPr/>
            </a:pPr>
            <a:r>
              <a:rPr lang="ja-JP" altLang="en-US" b="1" dirty="0">
                <a:solidFill>
                  <a:srgbClr val="FFFFFF"/>
                </a:solidFill>
                <a:latin typeface="BIZ UDPゴシック" panose="020B0400000000000000" pitchFamily="50" charset="-128"/>
                <a:ea typeface="BIZ UDPゴシック" panose="020B0400000000000000" pitchFamily="50" charset="-128"/>
                <a:cs typeface="Meiryo UI" pitchFamily="50" charset="-128"/>
              </a:rPr>
              <a:t>認知症の診断 （</a:t>
            </a:r>
            <a:r>
              <a:rPr lang="en-US" altLang="ja-JP" b="1" dirty="0">
                <a:solidFill>
                  <a:srgbClr val="FFFFFF"/>
                </a:solidFill>
                <a:latin typeface="BIZ UDPゴシック" panose="020B0400000000000000" pitchFamily="50" charset="-128"/>
                <a:ea typeface="BIZ UDPゴシック" panose="020B0400000000000000" pitchFamily="50" charset="-128"/>
                <a:cs typeface="Meiryo UI" pitchFamily="50" charset="-128"/>
              </a:rPr>
              <a:t>ICD-11</a:t>
            </a:r>
            <a:r>
              <a:rPr lang="ja-JP" altLang="en-US" b="1" dirty="0">
                <a:solidFill>
                  <a:srgbClr val="FFFFFF"/>
                </a:solidFill>
                <a:latin typeface="BIZ UDPゴシック" panose="020B0400000000000000" pitchFamily="50" charset="-128"/>
                <a:ea typeface="BIZ UDPゴシック" panose="020B0400000000000000" pitchFamily="50" charset="-128"/>
                <a:cs typeface="Meiryo UI" pitchFamily="50" charset="-128"/>
              </a:rPr>
              <a:t>）</a:t>
            </a:r>
            <a:endParaRPr lang="en-US" altLang="ja-JP"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p:txBody>
      </p:sp>
      <p:sp>
        <p:nvSpPr>
          <p:cNvPr id="11" name="テキスト ボックス 10">
            <a:extLst>
              <a:ext uri="{FF2B5EF4-FFF2-40B4-BE49-F238E27FC236}">
                <a16:creationId xmlns:a16="http://schemas.microsoft.com/office/drawing/2014/main" id="{2CB35010-6336-4254-BC48-4FE13190A6E5}"/>
              </a:ext>
            </a:extLst>
          </p:cNvPr>
          <p:cNvSpPr txBox="1"/>
          <p:nvPr/>
        </p:nvSpPr>
        <p:spPr>
          <a:xfrm>
            <a:off x="924406" y="6485394"/>
            <a:ext cx="8208644" cy="338554"/>
          </a:xfrm>
          <a:prstGeom prst="rect">
            <a:avLst/>
          </a:prstGeom>
          <a:noFill/>
          <a:ln w="25400">
            <a:noFill/>
          </a:ln>
        </p:spPr>
        <p:txBody>
          <a:bodyPr wrap="square">
            <a:spAutoFit/>
          </a:bodyPr>
          <a:lstStyle/>
          <a:p>
            <a:pPr algn="r">
              <a:defRPr/>
            </a:pPr>
            <a:r>
              <a:rPr lang="en-US" altLang="ja-JP" sz="1600" dirty="0">
                <a:solidFill>
                  <a:srgbClr val="000000"/>
                </a:solidFill>
                <a:latin typeface="BIZ UDPゴシック" panose="020B0400000000000000" pitchFamily="50" charset="-128"/>
                <a:ea typeface="BIZ UDPゴシック" panose="020B0400000000000000" pitchFamily="50" charset="-128"/>
              </a:rPr>
              <a:t>ICD-1</a:t>
            </a:r>
            <a:r>
              <a:rPr lang="ja-JP" altLang="en-US" sz="1600" dirty="0">
                <a:solidFill>
                  <a:srgbClr val="000000"/>
                </a:solidFill>
                <a:latin typeface="BIZ UDPゴシック" panose="020B0400000000000000" pitchFamily="50" charset="-128"/>
                <a:ea typeface="BIZ UDPゴシック" panose="020B0400000000000000" pitchFamily="50" charset="-128"/>
              </a:rPr>
              <a:t>１</a:t>
            </a:r>
            <a:r>
              <a:rPr lang="en-US" altLang="ja-JP" sz="1600" dirty="0">
                <a:solidFill>
                  <a:srgbClr val="000000"/>
                </a:solidFill>
                <a:latin typeface="BIZ UDPゴシック" panose="020B0400000000000000" pitchFamily="50" charset="-128"/>
                <a:ea typeface="BIZ UDPゴシック" panose="020B0400000000000000" pitchFamily="50" charset="-128"/>
              </a:rPr>
              <a:t> (International Classification of Diseases </a:t>
            </a:r>
            <a:r>
              <a:rPr lang="ja-JP" altLang="en-US" sz="1600" dirty="0">
                <a:solidFill>
                  <a:srgbClr val="000000"/>
                </a:solidFill>
                <a:latin typeface="BIZ UDPゴシック" panose="020B0400000000000000" pitchFamily="50" charset="-128"/>
                <a:ea typeface="BIZ UDPゴシック" panose="020B0400000000000000" pitchFamily="50" charset="-128"/>
              </a:rPr>
              <a:t>１１</a:t>
            </a:r>
            <a:r>
              <a:rPr lang="en-US" altLang="ja-JP" sz="1600" dirty="0" err="1">
                <a:solidFill>
                  <a:srgbClr val="000000"/>
                </a:solidFill>
                <a:latin typeface="BIZ UDPゴシック" panose="020B0400000000000000" pitchFamily="50" charset="-128"/>
                <a:ea typeface="BIZ UDPゴシック" panose="020B0400000000000000" pitchFamily="50" charset="-128"/>
              </a:rPr>
              <a:t>th</a:t>
            </a:r>
            <a:r>
              <a:rPr lang="en-US" altLang="ja-JP" sz="1600" dirty="0">
                <a:solidFill>
                  <a:srgbClr val="000000"/>
                </a:solidFill>
                <a:latin typeface="BIZ UDPゴシック" panose="020B0400000000000000" pitchFamily="50" charset="-128"/>
                <a:ea typeface="BIZ UDPゴシック" panose="020B0400000000000000" pitchFamily="50" charset="-128"/>
              </a:rPr>
              <a:t> Revision)</a:t>
            </a:r>
            <a:r>
              <a:rPr lang="ja-JP" altLang="en-US" sz="1600" dirty="0">
                <a:solidFill>
                  <a:srgbClr val="000000"/>
                </a:solidFill>
                <a:latin typeface="BIZ UDPゴシック" panose="020B0400000000000000" pitchFamily="50" charset="-128"/>
                <a:ea typeface="BIZ UDPゴシック" panose="020B0400000000000000" pitchFamily="50" charset="-128"/>
              </a:rPr>
              <a:t> </a:t>
            </a:r>
            <a:r>
              <a:rPr lang="en-US" altLang="ja-JP" sz="1600" dirty="0">
                <a:solidFill>
                  <a:srgbClr val="000000"/>
                </a:solidFill>
                <a:latin typeface="BIZ UDPゴシック" panose="020B0400000000000000" pitchFamily="50" charset="-128"/>
                <a:ea typeface="BIZ UDPゴシック" panose="020B0400000000000000" pitchFamily="50" charset="-128"/>
              </a:rPr>
              <a:t>,</a:t>
            </a:r>
            <a:r>
              <a:rPr lang="ja-JP" altLang="en-US" sz="1600" dirty="0">
                <a:solidFill>
                  <a:srgbClr val="000000"/>
                </a:solidFill>
                <a:latin typeface="BIZ UDPゴシック" panose="020B0400000000000000" pitchFamily="50" charset="-128"/>
                <a:ea typeface="BIZ UDPゴシック" panose="020B0400000000000000" pitchFamily="50" charset="-128"/>
              </a:rPr>
              <a:t> </a:t>
            </a:r>
            <a:r>
              <a:rPr lang="en-US" altLang="ja-JP" sz="1600" dirty="0">
                <a:solidFill>
                  <a:srgbClr val="000000"/>
                </a:solidFill>
                <a:latin typeface="BIZ UDPゴシック" panose="020B0400000000000000" pitchFamily="50" charset="-128"/>
                <a:ea typeface="BIZ UDPゴシック" panose="020B0400000000000000" pitchFamily="50" charset="-128"/>
              </a:rPr>
              <a:t>WHO</a:t>
            </a:r>
            <a:endParaRPr lang="ja-JP" altLang="en-US" sz="1600" dirty="0">
              <a:solidFill>
                <a:srgbClr val="000000"/>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7D8B5EAB-D574-4DF2-A8FE-C7DCFE28274A}"/>
              </a:ext>
            </a:extLst>
          </p:cNvPr>
          <p:cNvSpPr txBox="1"/>
          <p:nvPr/>
        </p:nvSpPr>
        <p:spPr>
          <a:xfrm>
            <a:off x="-1" y="710695"/>
            <a:ext cx="1643744" cy="338554"/>
          </a:xfrm>
          <a:prstGeom prst="rect">
            <a:avLst/>
          </a:prstGeom>
          <a:noFill/>
          <a:ln w="25400">
            <a:noFill/>
          </a:ln>
        </p:spPr>
        <p:txBody>
          <a:bodyPr wrap="square">
            <a:spAutoFit/>
          </a:bodyPr>
          <a:lstStyle/>
          <a:p>
            <a:pPr algn="ctr"/>
            <a:r>
              <a:rPr lang="en-US" altLang="ja-JP" sz="1600" b="1" dirty="0">
                <a:solidFill>
                  <a:prstClr val="black"/>
                </a:solidFill>
                <a:latin typeface="BIZ UDPゴシック" panose="020B0400000000000000" pitchFamily="50" charset="-128"/>
                <a:ea typeface="BIZ UDPゴシック" panose="020B0400000000000000" pitchFamily="50" charset="-128"/>
              </a:rPr>
              <a:t>〔</a:t>
            </a:r>
            <a:r>
              <a:rPr lang="ja-JP" altLang="en-US" sz="1600" b="1" dirty="0">
                <a:solidFill>
                  <a:prstClr val="black"/>
                </a:solidFill>
                <a:latin typeface="BIZ UDPゴシック" panose="020B0400000000000000" pitchFamily="50" charset="-128"/>
                <a:ea typeface="BIZ UDPゴシック" panose="020B0400000000000000" pitchFamily="50" charset="-128"/>
              </a:rPr>
              <a:t>歯・薬 追補 </a:t>
            </a:r>
            <a:r>
              <a:rPr lang="en-US" altLang="ja-JP" sz="1600" b="1" dirty="0">
                <a:solidFill>
                  <a:prstClr val="black"/>
                </a:solidFill>
                <a:latin typeface="BIZ UDPゴシック" panose="020B0400000000000000" pitchFamily="50" charset="-128"/>
                <a:ea typeface="BIZ UDPゴシック" panose="020B0400000000000000" pitchFamily="50" charset="-128"/>
              </a:rPr>
              <a:t>8〕</a:t>
            </a:r>
            <a:endParaRPr lang="ja-JP" altLang="en-US" sz="1600" b="1"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42319473"/>
      </p:ext>
    </p:extLst>
  </p:cSld>
  <p:clrMapOvr>
    <a:masterClrMapping/>
  </p:clrMapOvr>
  <p:transition/>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5757"/>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txDef>
      <a:spPr>
        <a:noFill/>
        <a:ln w="25400">
          <a:solidFill>
            <a:schemeClr val="accent5">
              <a:lumMod val="50000"/>
            </a:schemeClr>
          </a:solidFill>
        </a:ln>
      </a:spPr>
      <a:bodyPr wrap="square" rtlCol="0">
        <a:spAutoFit/>
      </a:bodyPr>
      <a:lstStyle>
        <a:defPPr algn="ctr">
          <a:defRPr sz="1000" dirty="0" smtClean="0">
            <a:latin typeface="Meiryo UI" pitchFamily="50" charset="-128"/>
            <a:ea typeface="Meiryo UI" pitchFamily="50" charset="-128"/>
            <a:cs typeface="Meiryo UI" pitchFamily="50" charset="-128"/>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5757"/>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txDef>
      <a:spPr>
        <a:noFill/>
        <a:ln w="25400">
          <a:solidFill>
            <a:schemeClr val="accent5">
              <a:lumMod val="50000"/>
            </a:schemeClr>
          </a:solidFill>
        </a:ln>
      </a:spPr>
      <a:bodyPr wrap="square" rtlCol="0">
        <a:spAutoFit/>
      </a:bodyPr>
      <a:lstStyle>
        <a:defPPr algn="ctr">
          <a:defRPr sz="1000" dirty="0" smtClean="0">
            <a:latin typeface="Meiryo UI" pitchFamily="50" charset="-128"/>
            <a:ea typeface="Meiryo UI" pitchFamily="50" charset="-128"/>
            <a:cs typeface="Meiryo UI" pitchFamily="50" charset="-128"/>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5757"/>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txDef>
      <a:spPr>
        <a:noFill/>
        <a:ln w="25400">
          <a:solidFill>
            <a:schemeClr val="accent5">
              <a:lumMod val="50000"/>
            </a:schemeClr>
          </a:solidFill>
        </a:ln>
      </a:spPr>
      <a:bodyPr wrap="square" rtlCol="0">
        <a:spAutoFit/>
      </a:bodyPr>
      <a:lstStyle>
        <a:defPPr algn="ctr">
          <a:defRPr sz="1000" dirty="0" smtClean="0">
            <a:latin typeface="Meiryo UI" pitchFamily="50" charset="-128"/>
            <a:ea typeface="Meiryo UI" pitchFamily="50" charset="-128"/>
            <a:cs typeface="Meiryo UI" pitchFamily="50" charset="-128"/>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5757"/>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txDef>
      <a:spPr>
        <a:noFill/>
        <a:ln w="25400">
          <a:solidFill>
            <a:schemeClr val="accent5">
              <a:lumMod val="50000"/>
            </a:schemeClr>
          </a:solidFill>
        </a:ln>
      </a:spPr>
      <a:bodyPr wrap="square" rtlCol="0">
        <a:spAutoFit/>
      </a:bodyPr>
      <a:lstStyle>
        <a:defPPr algn="ctr">
          <a:defRPr sz="1000" dirty="0" smtClean="0">
            <a:latin typeface="Meiryo UI" pitchFamily="50" charset="-128"/>
            <a:ea typeface="Meiryo UI" pitchFamily="50" charset="-128"/>
            <a:cs typeface="Meiryo UI" pitchFamily="50" charset="-128"/>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5757"/>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txDef>
      <a:spPr>
        <a:noFill/>
        <a:ln w="25400">
          <a:solidFill>
            <a:schemeClr val="accent5">
              <a:lumMod val="50000"/>
            </a:schemeClr>
          </a:solidFill>
        </a:ln>
      </a:spPr>
      <a:bodyPr wrap="square" rtlCol="0">
        <a:spAutoFit/>
      </a:bodyPr>
      <a:lstStyle>
        <a:defPPr algn="ctr">
          <a:defRPr sz="1000" dirty="0" smtClean="0">
            <a:latin typeface="Meiryo UI" pitchFamily="50" charset="-128"/>
            <a:ea typeface="Meiryo UI" pitchFamily="50" charset="-128"/>
            <a:cs typeface="Meiryo UI" pitchFamily="50" charset="-128"/>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5757"/>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txDef>
      <a:spPr>
        <a:noFill/>
        <a:ln w="25400">
          <a:solidFill>
            <a:schemeClr val="accent5">
              <a:lumMod val="50000"/>
            </a:schemeClr>
          </a:solidFill>
        </a:ln>
      </a:spPr>
      <a:bodyPr wrap="square" rtlCol="0">
        <a:spAutoFit/>
      </a:bodyPr>
      <a:lstStyle>
        <a:defPPr algn="ctr">
          <a:defRPr sz="1000" dirty="0" smtClean="0">
            <a:latin typeface="Meiryo UI" pitchFamily="50" charset="-128"/>
            <a:ea typeface="Meiryo UI" pitchFamily="50" charset="-128"/>
            <a:cs typeface="Meiryo UI" pitchFamily="50" charset="-128"/>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5757"/>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txDef>
      <a:spPr>
        <a:noFill/>
        <a:ln w="25400">
          <a:solidFill>
            <a:schemeClr val="accent5">
              <a:lumMod val="50000"/>
            </a:schemeClr>
          </a:solidFill>
        </a:ln>
      </a:spPr>
      <a:bodyPr wrap="square" rtlCol="0">
        <a:spAutoFit/>
      </a:bodyPr>
      <a:lstStyle>
        <a:defPPr algn="ctr">
          <a:defRPr sz="1000" dirty="0" smtClean="0">
            <a:latin typeface="Meiryo UI" pitchFamily="50" charset="-128"/>
            <a:ea typeface="Meiryo UI" pitchFamily="50" charset="-128"/>
            <a:cs typeface="Meiryo UI" pitchFamily="50" charset="-128"/>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5757"/>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txDef>
      <a:spPr>
        <a:noFill/>
        <a:ln w="25400">
          <a:solidFill>
            <a:schemeClr val="accent5">
              <a:lumMod val="50000"/>
            </a:schemeClr>
          </a:solidFill>
        </a:ln>
      </a:spPr>
      <a:bodyPr wrap="square" rtlCol="0">
        <a:spAutoFit/>
      </a:bodyPr>
      <a:lstStyle>
        <a:defPPr algn="ctr">
          <a:defRPr sz="1000" dirty="0" smtClean="0">
            <a:latin typeface="Meiryo UI" pitchFamily="50" charset="-128"/>
            <a:ea typeface="Meiryo UI" pitchFamily="50" charset="-128"/>
            <a:cs typeface="Meiryo UI" pitchFamily="50" charset="-128"/>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5757"/>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txDef>
      <a:spPr>
        <a:noFill/>
        <a:ln w="25400">
          <a:solidFill>
            <a:schemeClr val="accent5">
              <a:lumMod val="50000"/>
            </a:schemeClr>
          </a:solidFill>
        </a:ln>
      </a:spPr>
      <a:bodyPr wrap="square" rtlCol="0">
        <a:spAutoFit/>
      </a:bodyPr>
      <a:lstStyle>
        <a:defPPr algn="ctr">
          <a:defRPr sz="1000" dirty="0" smtClean="0">
            <a:latin typeface="Meiryo UI" pitchFamily="50" charset="-128"/>
            <a:ea typeface="Meiryo UI" pitchFamily="50" charset="-128"/>
            <a:cs typeface="Meiryo UI" pitchFamily="50" charset="-128"/>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5757"/>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txDef>
      <a:spPr>
        <a:noFill/>
        <a:ln w="25400">
          <a:solidFill>
            <a:schemeClr val="accent5">
              <a:lumMod val="50000"/>
            </a:schemeClr>
          </a:solidFill>
        </a:ln>
      </a:spPr>
      <a:bodyPr wrap="square" rtlCol="0">
        <a:spAutoFit/>
      </a:bodyPr>
      <a:lstStyle>
        <a:defPPr algn="ctr">
          <a:defRPr sz="1000" dirty="0" smtClean="0">
            <a:latin typeface="Meiryo UI" pitchFamily="50" charset="-128"/>
            <a:ea typeface="Meiryo UI" pitchFamily="50" charset="-128"/>
            <a:cs typeface="Meiryo UI" pitchFamily="50" charset="-128"/>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14434</TotalTime>
  <Words>6109</Words>
  <Application>Microsoft Office PowerPoint</Application>
  <PresentationFormat>画面に合わせる (4:3)</PresentationFormat>
  <Paragraphs>428</Paragraphs>
  <Slides>16</Slides>
  <Notes>16</Notes>
  <HiddenSlides>0</HiddenSlides>
  <MMClips>0</MMClips>
  <ScaleCrop>false</ScaleCrop>
  <HeadingPairs>
    <vt:vector size="6" baseType="variant">
      <vt:variant>
        <vt:lpstr>使用されているフォント</vt:lpstr>
      </vt:variant>
      <vt:variant>
        <vt:i4>10</vt:i4>
      </vt:variant>
      <vt:variant>
        <vt:lpstr>テーマ</vt:lpstr>
      </vt:variant>
      <vt:variant>
        <vt:i4>11</vt:i4>
      </vt:variant>
      <vt:variant>
        <vt:lpstr>スライド タイトル</vt:lpstr>
      </vt:variant>
      <vt:variant>
        <vt:i4>16</vt:i4>
      </vt:variant>
    </vt:vector>
  </HeadingPairs>
  <TitlesOfParts>
    <vt:vector size="37" baseType="lpstr">
      <vt:lpstr>BIZ UDPゴシック</vt:lpstr>
      <vt:lpstr>HG丸ｺﾞｼｯｸM-PRO</vt:lpstr>
      <vt:lpstr>ＭＳ Ｐゴシック</vt:lpstr>
      <vt:lpstr>ＭＳ Ｐ明朝</vt:lpstr>
      <vt:lpstr>ＭＳ 明朝</vt:lpstr>
      <vt:lpstr>Arial</vt:lpstr>
      <vt:lpstr>Calibri</vt:lpstr>
      <vt:lpstr>Calibri Light</vt:lpstr>
      <vt:lpstr>Century</vt:lpstr>
      <vt:lpstr>Wingdings</vt:lpstr>
      <vt:lpstr>Office テーマ</vt:lpstr>
      <vt:lpstr>標準デザイン</vt:lpstr>
      <vt:lpstr>1_標準デザイン</vt:lpstr>
      <vt:lpstr>2_標準デザイン</vt:lpstr>
      <vt:lpstr>3_標準デザイン</vt:lpstr>
      <vt:lpstr>4_標準デザイン</vt:lpstr>
      <vt:lpstr>5_標準デザイン</vt:lpstr>
      <vt:lpstr>7_標準デザイン</vt:lpstr>
      <vt:lpstr>8_標準デザイン</vt:lpstr>
      <vt:lpstr>9_標準デザイン</vt:lpstr>
      <vt:lpstr>10_標準デザイン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kamemura</dc:creator>
  <cp:lastModifiedBy>ab ham</cp:lastModifiedBy>
  <cp:revision>1045</cp:revision>
  <cp:lastPrinted>2021-03-19T16:49:38Z</cp:lastPrinted>
  <dcterms:created xsi:type="dcterms:W3CDTF">2004-06-29T16:14:50Z</dcterms:created>
  <dcterms:modified xsi:type="dcterms:W3CDTF">2021-03-26T01:29:59Z</dcterms:modified>
</cp:coreProperties>
</file>